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292" r:id="rId2"/>
    <p:sldId id="293" r:id="rId3"/>
    <p:sldId id="317" r:id="rId4"/>
    <p:sldId id="294" r:id="rId5"/>
    <p:sldId id="295" r:id="rId6"/>
    <p:sldId id="296" r:id="rId7"/>
    <p:sldId id="285" r:id="rId8"/>
    <p:sldId id="286" r:id="rId9"/>
    <p:sldId id="298" r:id="rId10"/>
    <p:sldId id="335" r:id="rId11"/>
    <p:sldId id="309" r:id="rId12"/>
    <p:sldId id="322" r:id="rId13"/>
    <p:sldId id="323" r:id="rId14"/>
    <p:sldId id="324" r:id="rId15"/>
    <p:sldId id="325" r:id="rId16"/>
    <p:sldId id="326" r:id="rId17"/>
    <p:sldId id="328" r:id="rId18"/>
    <p:sldId id="327" r:id="rId19"/>
    <p:sldId id="332" r:id="rId20"/>
    <p:sldId id="333" r:id="rId21"/>
    <p:sldId id="336" r:id="rId22"/>
    <p:sldId id="338" r:id="rId23"/>
    <p:sldId id="337" r:id="rId24"/>
    <p:sldId id="339" r:id="rId25"/>
    <p:sldId id="340" r:id="rId26"/>
    <p:sldId id="341" r:id="rId27"/>
    <p:sldId id="342" r:id="rId28"/>
    <p:sldId id="347" r:id="rId29"/>
    <p:sldId id="348" r:id="rId30"/>
    <p:sldId id="343" r:id="rId31"/>
    <p:sldId id="344" r:id="rId32"/>
    <p:sldId id="345" r:id="rId33"/>
    <p:sldId id="346" r:id="rId34"/>
    <p:sldId id="349" r:id="rId35"/>
    <p:sldId id="350" r:id="rId36"/>
    <p:sldId id="351" r:id="rId37"/>
    <p:sldId id="330" r:id="rId38"/>
    <p:sldId id="352" r:id="rId39"/>
    <p:sldId id="353" r:id="rId40"/>
    <p:sldId id="354" r:id="rId41"/>
    <p:sldId id="334" r:id="rId42"/>
    <p:sldId id="312" r:id="rId43"/>
    <p:sldId id="303" r:id="rId44"/>
    <p:sldId id="284" r:id="rId45"/>
    <p:sldId id="276" r:id="rId46"/>
    <p:sldId id="259" r:id="rId47"/>
    <p:sldId id="280" r:id="rId48"/>
    <p:sldId id="257" r:id="rId49"/>
  </p:sldIdLst>
  <p:sldSz cx="9144000" cy="6858000" type="screen4x3"/>
  <p:notesSz cx="9872663" cy="6797675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B1F"/>
    <a:srgbClr val="969696"/>
    <a:srgbClr val="DDDDDD"/>
    <a:srgbClr val="EAEAEA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44" autoAdjust="0"/>
    <p:restoredTop sz="94660"/>
  </p:normalViewPr>
  <p:slideViewPr>
    <p:cSldViewPr>
      <p:cViewPr varScale="1">
        <p:scale>
          <a:sx n="55" d="100"/>
          <a:sy n="55" d="100"/>
        </p:scale>
        <p:origin x="-1242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90"/>
    </p:cViewPr>
  </p:sorterViewPr>
  <p:notesViewPr>
    <p:cSldViewPr>
      <p:cViewPr>
        <p:scale>
          <a:sx n="100" d="100"/>
          <a:sy n="100" d="100"/>
        </p:scale>
        <p:origin x="-192" y="-72"/>
      </p:cViewPr>
      <p:guideLst>
        <p:guide orient="horz" pos="2142"/>
        <p:guide pos="311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2.xml"/><Relationship Id="rId2" Type="http://schemas.openxmlformats.org/officeDocument/2006/relationships/slide" Target="slides/slide37.xml"/><Relationship Id="rId1" Type="http://schemas.openxmlformats.org/officeDocument/2006/relationships/slide" Target="slides/slide3.xml"/><Relationship Id="rId4" Type="http://schemas.openxmlformats.org/officeDocument/2006/relationships/slide" Target="slides/slide4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defTabSz="919163">
              <a:defRPr sz="1200" b="0"/>
            </a:lvl1pPr>
          </a:lstStyle>
          <a:p>
            <a:endParaRPr lang="es-ES"/>
          </a:p>
        </p:txBody>
      </p:sp>
      <p:sp>
        <p:nvSpPr>
          <p:cNvPr id="880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 b="0"/>
            </a:lvl1pPr>
          </a:lstStyle>
          <a:p>
            <a:endParaRPr lang="es-ES"/>
          </a:p>
        </p:txBody>
      </p:sp>
      <p:sp>
        <p:nvSpPr>
          <p:cNvPr id="880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defTabSz="919163">
              <a:defRPr sz="1200" b="0"/>
            </a:lvl1pPr>
          </a:lstStyle>
          <a:p>
            <a:endParaRPr lang="es-ES"/>
          </a:p>
        </p:txBody>
      </p:sp>
      <p:sp>
        <p:nvSpPr>
          <p:cNvPr id="880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56363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1" tIns="45930" rIns="91861" bIns="45930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 b="0"/>
            </a:lvl1pPr>
          </a:lstStyle>
          <a:p>
            <a:fld id="{3399605A-0A55-4EF7-92B6-328886DEC9ED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3338"/>
            <a:ext cx="4278313" cy="27463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vert="horz" wrap="square" lIns="91530" tIns="45765" rIns="91530" bIns="45765" numCol="1" anchor="ctr" anchorCtr="1" compatLnSpc="1">
            <a:prstTxWarp prst="textNoShape">
              <a:avLst/>
            </a:prstTxWarp>
            <a:spAutoFit/>
          </a:bodyPr>
          <a:lstStyle>
            <a:lvl1pPr defTabSz="915988">
              <a:defRPr sz="1200" b="0"/>
            </a:lvl1pPr>
          </a:lstStyle>
          <a:p>
            <a:endParaRPr lang="es-ES_tradn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350" y="33338"/>
            <a:ext cx="4278313" cy="27463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vert="horz" wrap="square" lIns="91530" tIns="45765" rIns="91530" bIns="45765" numCol="1" anchor="ctr" anchorCtr="1" compatLnSpc="1">
            <a:prstTxWarp prst="textNoShape">
              <a:avLst/>
            </a:prstTxWarp>
            <a:spAutoFit/>
          </a:bodyPr>
          <a:lstStyle>
            <a:lvl1pPr algn="r" defTabSz="915988">
              <a:defRPr sz="1200" b="0"/>
            </a:lvl1pPr>
          </a:lstStyle>
          <a:p>
            <a:endParaRPr lang="es-ES_tradnl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4450" y="3227388"/>
            <a:ext cx="7243763" cy="30035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vert="horz" wrap="none" lIns="91530" tIns="45765" rIns="91530" bIns="457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23038"/>
            <a:ext cx="4278313" cy="27463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vert="horz" wrap="square" lIns="91530" tIns="45765" rIns="91530" bIns="45765" numCol="1" anchor="b" anchorCtr="0" compatLnSpc="1">
            <a:prstTxWarp prst="textNoShape">
              <a:avLst/>
            </a:prstTxWarp>
            <a:spAutoFit/>
          </a:bodyPr>
          <a:lstStyle>
            <a:lvl1pPr defTabSz="915988">
              <a:defRPr sz="1200" b="0"/>
            </a:lvl1pPr>
          </a:lstStyle>
          <a:p>
            <a:endParaRPr lang="es-ES_tradnl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350" y="6523038"/>
            <a:ext cx="4278313" cy="27463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vert="horz" wrap="square" lIns="91530" tIns="45765" rIns="91530" bIns="45765" numCol="1" anchor="b" anchorCtr="0" compatLnSpc="1">
            <a:prstTxWarp prst="textNoShape">
              <a:avLst/>
            </a:prstTxWarp>
            <a:spAutoFit/>
          </a:bodyPr>
          <a:lstStyle>
            <a:lvl1pPr algn="r" defTabSz="915988">
              <a:defRPr sz="1200" b="0"/>
            </a:lvl1pPr>
          </a:lstStyle>
          <a:p>
            <a:fld id="{3E19CB40-F7EE-4861-BB1D-4BB5C0023F9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just" rtl="0" eaLnBrk="0" fontAlgn="base" hangingPunct="0">
      <a:spcBef>
        <a:spcPts val="600"/>
      </a:spcBef>
      <a:spcAft>
        <a:spcPts val="60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just" rtl="0" eaLnBrk="0" fontAlgn="base" hangingPunct="0">
      <a:spcBef>
        <a:spcPts val="600"/>
      </a:spcBef>
      <a:spcAft>
        <a:spcPts val="60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just" rtl="0" eaLnBrk="0" fontAlgn="base" hangingPunct="0">
      <a:spcBef>
        <a:spcPts val="600"/>
      </a:spcBef>
      <a:spcAft>
        <a:spcPts val="60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just" rtl="0" eaLnBrk="0" fontAlgn="base" hangingPunct="0">
      <a:spcBef>
        <a:spcPts val="600"/>
      </a:spcBef>
      <a:spcAft>
        <a:spcPts val="60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just" rtl="0" eaLnBrk="0" fontAlgn="base" hangingPunct="0">
      <a:spcBef>
        <a:spcPts val="600"/>
      </a:spcBef>
      <a:spcAft>
        <a:spcPts val="60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06D4E-0DC0-4836-AE24-95D2DDBE77B3}" type="slidenum">
              <a:rPr lang="es-ES_tradnl"/>
              <a:pPr/>
              <a:t>43</a:t>
            </a:fld>
            <a:endParaRPr lang="es-ES_trad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wrap="square"/>
          <a:lstStyle/>
          <a:p>
            <a:r>
              <a:rPr lang="es-ES_tradnl" dirty="0"/>
              <a:t>Lo primero que se carga  al encender el </a:t>
            </a:r>
            <a:r>
              <a:rPr lang="es-ES_tradnl" dirty="0" smtClean="0"/>
              <a:t>computador</a:t>
            </a:r>
            <a:endParaRPr lang="es-ES_tradn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166790-7D51-4EB2-9BB1-BD8F7471ACF8}" type="slidenum">
              <a:rPr lang="es-ES_tradnl"/>
              <a:pPr/>
              <a:t>45</a:t>
            </a:fld>
            <a:endParaRPr lang="es-ES_tradnl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38AD3A-2484-469F-844C-6D33BA1803BC}" type="slidenum">
              <a:rPr lang="es-ES_tradnl"/>
              <a:pPr/>
              <a:t>46</a:t>
            </a:fld>
            <a:endParaRPr lang="es-ES_tradnl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ffectLst>
            <a:outerShdw dist="17961" dir="2700000" algn="ctr" rotWithShape="0">
              <a:srgbClr val="003366">
                <a:gamma/>
                <a:shade val="60000"/>
                <a:invGamma/>
              </a:srgbClr>
            </a:outerShdw>
          </a:effectLst>
        </p:spPr>
        <p:txBody>
          <a:bodyPr/>
          <a:lstStyle/>
          <a:p>
            <a:r>
              <a:rPr lang="es-ES_tradnl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9EA6A-7FBC-41D0-B135-9A036A0E135F}" type="slidenum">
              <a:rPr lang="es-ES_tradnl"/>
              <a:pPr/>
              <a:t>47</a:t>
            </a:fld>
            <a:endParaRPr lang="es-ES_tradnl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s-ES_trad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6A5D59-F44E-4119-88FB-0D28BB0D7295}" type="slidenum">
              <a:rPr lang="es-ES_tradnl"/>
              <a:pPr/>
              <a:t>48</a:t>
            </a:fld>
            <a:endParaRPr lang="es-ES_tradnl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wrap="square"/>
          <a:lstStyle/>
          <a:p>
            <a:r>
              <a:rPr lang="es-ES_tradnl" dirty="0"/>
              <a:t>Lo primero que se carga  al encender el </a:t>
            </a:r>
            <a:r>
              <a:rPr lang="es-ES_tradnl" dirty="0" smtClean="0"/>
              <a:t>computador</a:t>
            </a:r>
            <a:endParaRPr lang="es-ES_trad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79413" y="1676400"/>
            <a:ext cx="8388350" cy="4421188"/>
            <a:chOff x="238" y="1056"/>
            <a:chExt cx="5285" cy="2785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238" y="1056"/>
              <a:ext cx="5285" cy="1393"/>
              <a:chOff x="238" y="1056"/>
              <a:chExt cx="5285" cy="1393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auto">
              <a:xfrm>
                <a:off x="243" y="1057"/>
                <a:ext cx="5272" cy="1391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auto">
              <a:xfrm>
                <a:off x="238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0" y="0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0" y="0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auto">
              <a:xfrm>
                <a:off x="250" y="1056"/>
                <a:ext cx="5273" cy="1393"/>
              </a:xfrm>
              <a:custGeom>
                <a:avLst/>
                <a:gdLst/>
                <a:ahLst/>
                <a:cxnLst>
                  <a:cxn ang="0">
                    <a:pos x="5272" y="0"/>
                  </a:cxn>
                  <a:cxn ang="0">
                    <a:pos x="5272" y="1392"/>
                  </a:cxn>
                  <a:cxn ang="0">
                    <a:pos x="0" y="1392"/>
                  </a:cxn>
                </a:cxnLst>
                <a:rect l="0" t="0" r="r" b="b"/>
                <a:pathLst>
                  <a:path w="5273" h="1393">
                    <a:moveTo>
                      <a:pt x="5272" y="0"/>
                    </a:moveTo>
                    <a:lnTo>
                      <a:pt x="5272" y="1392"/>
                    </a:lnTo>
                    <a:lnTo>
                      <a:pt x="0" y="1392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4103" name="Group 7"/>
            <p:cNvGrpSpPr>
              <a:grpSpLocks/>
            </p:cNvGrpSpPr>
            <p:nvPr/>
          </p:nvGrpSpPr>
          <p:grpSpPr bwMode="auto">
            <a:xfrm>
              <a:off x="240" y="3744"/>
              <a:ext cx="5281" cy="97"/>
              <a:chOff x="240" y="3744"/>
              <a:chExt cx="5281" cy="97"/>
            </a:xfrm>
          </p:grpSpPr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240" y="3744"/>
                <a:ext cx="5280" cy="96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0" y="0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0" y="0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auto">
              <a:xfrm>
                <a:off x="240" y="3744"/>
                <a:ext cx="5281" cy="97"/>
              </a:xfrm>
              <a:custGeom>
                <a:avLst/>
                <a:gdLst/>
                <a:ahLst/>
                <a:cxnLst>
                  <a:cxn ang="0">
                    <a:pos x="5280" y="0"/>
                  </a:cxn>
                  <a:cxn ang="0">
                    <a:pos x="5280" y="96"/>
                  </a:cxn>
                  <a:cxn ang="0">
                    <a:pos x="0" y="96"/>
                  </a:cxn>
                </a:cxnLst>
                <a:rect l="0" t="0" r="r" b="b"/>
                <a:pathLst>
                  <a:path w="5281" h="97">
                    <a:moveTo>
                      <a:pt x="5280" y="0"/>
                    </a:moveTo>
                    <a:lnTo>
                      <a:pt x="5280" y="96"/>
                    </a:lnTo>
                    <a:lnTo>
                      <a:pt x="0" y="9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4107" name="Group 11"/>
            <p:cNvGrpSpPr>
              <a:grpSpLocks/>
            </p:cNvGrpSpPr>
            <p:nvPr/>
          </p:nvGrpSpPr>
          <p:grpSpPr bwMode="auto">
            <a:xfrm>
              <a:off x="338" y="1200"/>
              <a:ext cx="97" cy="1104"/>
              <a:chOff x="338" y="1200"/>
              <a:chExt cx="97" cy="1104"/>
            </a:xfrm>
          </p:grpSpPr>
          <p:sp useBgFill="1"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338" y="1201"/>
                <a:ext cx="96" cy="1103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96" y="1103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96" y="1103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auto">
              <a:xfrm>
                <a:off x="338" y="1200"/>
                <a:ext cx="97" cy="1104"/>
              </a:xfrm>
              <a:custGeom>
                <a:avLst/>
                <a:gdLst/>
                <a:ahLst/>
                <a:cxnLst>
                  <a:cxn ang="0">
                    <a:pos x="0" y="1103"/>
                  </a:cxn>
                  <a:cxn ang="0">
                    <a:pos x="0" y="0"/>
                  </a:cxn>
                  <a:cxn ang="0">
                    <a:pos x="96" y="0"/>
                  </a:cxn>
                </a:cxnLst>
                <a:rect l="0" t="0" r="r" b="b"/>
                <a:pathLst>
                  <a:path w="97" h="1104">
                    <a:moveTo>
                      <a:pt x="0" y="1103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estilo título patrón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 anchor="ctr"/>
          <a:lstStyle>
            <a:lvl1pPr marL="0" indent="0" algn="ctr">
              <a:defRPr/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81000" y="63246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s-ES_tradnl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s-ES_tradnl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B2A303BA-EB40-4DF7-A33A-CE05CF0874D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0"/>
            <a:ext cx="2171700" cy="6248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62700" cy="6248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 para editar estilo título patrón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flipV="1">
            <a:off x="0" y="985838"/>
            <a:ext cx="9164638" cy="635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350" y="989013"/>
            <a:ext cx="9118600" cy="5849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16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16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16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16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ð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odificaci%C3%B3n_de_caracteres" TargetMode="External"/><Relationship Id="rId3" Type="http://schemas.openxmlformats.org/officeDocument/2006/relationships/hyperlink" Target="http://en.wikipedia.org/wiki/Bit" TargetMode="External"/><Relationship Id="rId7" Type="http://schemas.openxmlformats.org/officeDocument/2006/relationships/hyperlink" Target="http://es.wikipedia.org/wiki/Norma" TargetMode="External"/><Relationship Id="rId2" Type="http://schemas.openxmlformats.org/officeDocument/2006/relationships/hyperlink" Target="http://en.wikipedia.org/wiki/Code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n.wikipedia.org/wiki/AS/400" TargetMode="External"/><Relationship Id="rId5" Type="http://schemas.openxmlformats.org/officeDocument/2006/relationships/hyperlink" Target="http://en.wikipedia.org/wiki/IBM_mainframe" TargetMode="External"/><Relationship Id="rId10" Type="http://schemas.openxmlformats.org/officeDocument/2006/relationships/hyperlink" Target="http://es.wikipedia.org/wiki/ISO-8859-1" TargetMode="External"/><Relationship Id="rId4" Type="http://schemas.openxmlformats.org/officeDocument/2006/relationships/hyperlink" Target="http://en.wikipedia.org/wiki/Character_encoding" TargetMode="External"/><Relationship Id="rId9" Type="http://schemas.openxmlformats.org/officeDocument/2006/relationships/hyperlink" Target="http://es.wikipedia.org/w/index.php?title=ISO_(Caracteres)&amp;action=ed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914400" y="0"/>
            <a:ext cx="731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endParaRPr lang="es-ES">
              <a:latin typeface="Arial" charset="0"/>
            </a:endParaRP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323850" y="1341438"/>
            <a:ext cx="84582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800" dirty="0">
                <a:latin typeface="Arial" charset="0"/>
              </a:rPr>
              <a:t>1.1- Definiciones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800" dirty="0">
                <a:latin typeface="Arial" charset="0"/>
              </a:rPr>
              <a:t>	    Informática, </a:t>
            </a:r>
            <a:r>
              <a:rPr lang="es-ES_tradnl" sz="2800" dirty="0" smtClean="0">
                <a:latin typeface="Arial" charset="0"/>
              </a:rPr>
              <a:t>computador </a:t>
            </a:r>
            <a:r>
              <a:rPr lang="es-ES_tradnl" sz="2800" dirty="0">
                <a:latin typeface="Arial" charset="0"/>
              </a:rPr>
              <a:t>y sus componentes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800" dirty="0">
                <a:latin typeface="Arial" charset="0"/>
              </a:rPr>
              <a:t>1.2- Hardware. Estructura de un </a:t>
            </a:r>
            <a:r>
              <a:rPr lang="es-ES_tradnl" sz="2800" dirty="0" smtClean="0">
                <a:latin typeface="Arial" charset="0"/>
              </a:rPr>
              <a:t>computador</a:t>
            </a:r>
            <a:endParaRPr lang="es-ES_tradnl" sz="2400" dirty="0">
              <a:latin typeface="Arial" charset="0"/>
            </a:endParaRP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400" dirty="0">
                <a:latin typeface="Arial" charset="0"/>
              </a:rPr>
              <a:t>		1.2.1 Unidades de Entrada/Salida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400" dirty="0">
                <a:latin typeface="Arial" charset="0"/>
              </a:rPr>
              <a:t>		1.2.2 Memoria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400" dirty="0">
                <a:latin typeface="Arial" charset="0"/>
              </a:rPr>
              <a:t>		1.2.3 Unidad Central de Proceso (UCP/CPU)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400" dirty="0">
                <a:latin typeface="Arial" charset="0"/>
              </a:rPr>
              <a:t>		1.2.4 Representación de los datos (Bit)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800" dirty="0">
                <a:latin typeface="Arial" charset="0"/>
              </a:rPr>
              <a:t>1.3- Software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800" dirty="0">
                <a:latin typeface="Arial" charset="0"/>
              </a:rPr>
              <a:t>	</a:t>
            </a:r>
            <a:r>
              <a:rPr lang="es-ES_tradnl" sz="2400" dirty="0">
                <a:latin typeface="Arial" charset="0"/>
              </a:rPr>
              <a:t>	1.3.1 Sistema Operativo</a:t>
            </a:r>
          </a:p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s-ES_tradnl" sz="2400" dirty="0">
                <a:latin typeface="Arial" charset="0"/>
              </a:rPr>
              <a:t>		1.3.2 Aplicaciones Generales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 INTRODUCCIÓN</a:t>
            </a:r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UCP (Hz)</a:t>
            </a:r>
            <a:endParaRPr lang="en-GB"/>
          </a:p>
        </p:txBody>
      </p:sp>
      <p:sp>
        <p:nvSpPr>
          <p:cNvPr id="123907" name="Text Box 1027"/>
          <p:cNvSpPr txBox="1">
            <a:spLocks noChangeArrowheads="1"/>
          </p:cNvSpPr>
          <p:nvPr/>
        </p:nvSpPr>
        <p:spPr bwMode="auto">
          <a:xfrm>
            <a:off x="228600" y="1805097"/>
            <a:ext cx="8382000" cy="674030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HERTZIO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La Unidad de Control contiene un reloj interno (generador de impulsos) que sincroniza todas las operaciones elementales del 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computador.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El periodo de esta señal se denomina tiempo de Ciclo, y su frecuencia puede darse en millones de ciclos por segundo denominados Mega Hertzios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MHz</a:t>
            </a:r>
            <a:endParaRPr lang="es-ES_tradnl" sz="2400" b="0" dirty="0"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	</a:t>
            </a:r>
          </a:p>
          <a:p>
            <a:pPr algn="just"/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80386-&gt;25Mhz. (</a:t>
            </a:r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Megahertzios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</a:t>
            </a:r>
          </a:p>
          <a:p>
            <a:pPr algn="just"/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88486-&gt;55,66 </a:t>
            </a:r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Mhz</a:t>
            </a:r>
            <a:endParaRPr lang="es-ES_tradnl" sz="2400" b="0" dirty="0"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Pentium,AMD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-&gt;100,133.....2GHz</a:t>
            </a:r>
          </a:p>
          <a:p>
            <a:pPr algn="just"/>
            <a:endParaRPr lang="es-ES_tradnl" sz="2400" b="0" dirty="0">
              <a:latin typeface="Courier New" pitchFamily="49" charset="0"/>
              <a:cs typeface="Times New Roman" pitchFamily="18" charset="0"/>
            </a:endParaRPr>
          </a:p>
          <a:p>
            <a:endParaRPr lang="es-ES_tradnl" sz="2400" b="0" dirty="0"/>
          </a:p>
          <a:p>
            <a:endParaRPr lang="es-ES_tradnl" sz="2400" b="0" dirty="0"/>
          </a:p>
          <a:p>
            <a:endParaRPr lang="es-ES_tradnl" sz="2400" b="0" dirty="0"/>
          </a:p>
          <a:p>
            <a:endParaRPr lang="es-ES_tradnl" sz="2400" b="0" dirty="0"/>
          </a:p>
          <a:p>
            <a:endParaRPr lang="es-ES_tradnl" sz="2400" b="0" dirty="0"/>
          </a:p>
          <a:p>
            <a:endParaRPr lang="es-ES_tradnl" sz="2400" b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1.2.1 UCP (CPU)</a:t>
            </a:r>
            <a:br>
              <a:rPr lang="es-ES_tradnl"/>
            </a:br>
            <a:r>
              <a:rPr lang="es-ES_tradnl"/>
              <a:t>Unidad Aritmético-Lógica (UAL/ALU)</a:t>
            </a:r>
            <a:endParaRPr lang="en-GB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228600" y="1379538"/>
            <a:ext cx="8534400" cy="8223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r>
              <a:rPr lang="es-ES_tradnl" sz="2400"/>
              <a:t>Realiza operaciones aritméticas (suma, resta, multiplicación, división) y lógicas (comparación,…)</a:t>
            </a:r>
            <a:endParaRPr lang="en-GB" sz="2400" b="0"/>
          </a:p>
        </p:txBody>
      </p:sp>
      <p:grpSp>
        <p:nvGrpSpPr>
          <p:cNvPr id="77860" name="Group 36"/>
          <p:cNvGrpSpPr>
            <a:grpSpLocks/>
          </p:cNvGrpSpPr>
          <p:nvPr/>
        </p:nvGrpSpPr>
        <p:grpSpPr bwMode="auto">
          <a:xfrm>
            <a:off x="1347788" y="2438400"/>
            <a:ext cx="5859462" cy="4090988"/>
            <a:chOff x="849" y="1536"/>
            <a:chExt cx="3691" cy="2577"/>
          </a:xfrm>
        </p:grpSpPr>
        <p:grpSp>
          <p:nvGrpSpPr>
            <p:cNvPr id="77829" name="Group 5"/>
            <p:cNvGrpSpPr>
              <a:grpSpLocks/>
            </p:cNvGrpSpPr>
            <p:nvPr/>
          </p:nvGrpSpPr>
          <p:grpSpPr bwMode="auto">
            <a:xfrm flipV="1">
              <a:off x="1742" y="1872"/>
              <a:ext cx="1997" cy="250"/>
              <a:chOff x="1440" y="3263"/>
              <a:chExt cx="1918" cy="241"/>
            </a:xfrm>
          </p:grpSpPr>
          <p:grpSp>
            <p:nvGrpSpPr>
              <p:cNvPr id="77830" name="Group 6"/>
              <p:cNvGrpSpPr>
                <a:grpSpLocks/>
              </p:cNvGrpSpPr>
              <p:nvPr/>
            </p:nvGrpSpPr>
            <p:grpSpPr bwMode="auto">
              <a:xfrm>
                <a:off x="1440" y="3264"/>
                <a:ext cx="720" cy="240"/>
                <a:chOff x="1449" y="2931"/>
                <a:chExt cx="720" cy="240"/>
              </a:xfrm>
            </p:grpSpPr>
            <p:sp>
              <p:nvSpPr>
                <p:cNvPr id="77831" name="Rectangle 7"/>
                <p:cNvSpPr>
                  <a:spLocks noChangeArrowheads="1"/>
                </p:cNvSpPr>
                <p:nvPr/>
              </p:nvSpPr>
              <p:spPr bwMode="auto">
                <a:xfrm>
                  <a:off x="1449" y="2931"/>
                  <a:ext cx="720" cy="240"/>
                </a:xfrm>
                <a:prstGeom prst="rect">
                  <a:avLst/>
                </a:prstGeom>
                <a:noFill/>
                <a:ln w="3175">
                  <a:solidFill>
                    <a:schemeClr val="tx2"/>
                  </a:solidFill>
                  <a:miter lim="800000"/>
                  <a:headEnd/>
                  <a:tailEnd/>
                </a:ln>
                <a:effectLst>
                  <a:prstShdw prst="shdw17" dist="17961" dir="2700000">
                    <a:schemeClr val="tx2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32" name="Text Box 8"/>
                <p:cNvSpPr txBox="1">
                  <a:spLocks noChangeArrowheads="1"/>
                </p:cNvSpPr>
                <p:nvPr/>
              </p:nvSpPr>
              <p:spPr bwMode="auto">
                <a:xfrm flipV="1">
                  <a:off x="1477" y="2956"/>
                  <a:ext cx="661" cy="185"/>
                </a:xfrm>
                <a:prstGeom prst="rect">
                  <a:avLst/>
                </a:prstGeom>
                <a:noFill/>
                <a:ln w="63500">
                  <a:noFill/>
                  <a:miter lim="800000"/>
                  <a:headEnd/>
                  <a:tailEnd/>
                </a:ln>
                <a:effectLst>
                  <a:prstShdw prst="shdw17" dist="17961" dir="2700000">
                    <a:srgbClr val="003366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Ctr="1">
                  <a:spAutoFit/>
                </a:bodyPr>
                <a:lstStyle/>
                <a:p>
                  <a:r>
                    <a:rPr lang="es-ES_tradnl" sz="1400" b="0"/>
                    <a:t>1</a:t>
                  </a:r>
                  <a:r>
                    <a:rPr lang="es-ES_tradnl" sz="1400" b="0" baseline="30000"/>
                    <a:t>er </a:t>
                  </a:r>
                  <a:r>
                    <a:rPr lang="es-ES_tradnl" sz="1400" b="0"/>
                    <a:t>Operando</a:t>
                  </a:r>
                  <a:endParaRPr lang="es-ES" sz="1400" b="0"/>
                </a:p>
              </p:txBody>
            </p:sp>
          </p:grpSp>
          <p:grpSp>
            <p:nvGrpSpPr>
              <p:cNvPr id="77833" name="Group 9"/>
              <p:cNvGrpSpPr>
                <a:grpSpLocks/>
              </p:cNvGrpSpPr>
              <p:nvPr/>
            </p:nvGrpSpPr>
            <p:grpSpPr bwMode="auto">
              <a:xfrm>
                <a:off x="2638" y="3263"/>
                <a:ext cx="720" cy="240"/>
                <a:chOff x="2647" y="2928"/>
                <a:chExt cx="720" cy="240"/>
              </a:xfrm>
            </p:grpSpPr>
            <p:sp>
              <p:nvSpPr>
                <p:cNvPr id="77834" name="Rectangle 10"/>
                <p:cNvSpPr>
                  <a:spLocks noChangeArrowheads="1"/>
                </p:cNvSpPr>
                <p:nvPr/>
              </p:nvSpPr>
              <p:spPr bwMode="auto">
                <a:xfrm>
                  <a:off x="2647" y="2928"/>
                  <a:ext cx="720" cy="240"/>
                </a:xfrm>
                <a:prstGeom prst="rect">
                  <a:avLst/>
                </a:prstGeom>
                <a:noFill/>
                <a:ln w="3175">
                  <a:solidFill>
                    <a:schemeClr val="tx2"/>
                  </a:solidFill>
                  <a:miter lim="800000"/>
                  <a:headEnd/>
                  <a:tailEnd/>
                </a:ln>
                <a:effectLst>
                  <a:prstShdw prst="shdw17" dist="17961" dir="2700000">
                    <a:schemeClr val="tx2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35" name="Text Box 11"/>
                <p:cNvSpPr txBox="1">
                  <a:spLocks noChangeArrowheads="1"/>
                </p:cNvSpPr>
                <p:nvPr/>
              </p:nvSpPr>
              <p:spPr bwMode="auto">
                <a:xfrm flipV="1">
                  <a:off x="2683" y="2960"/>
                  <a:ext cx="650" cy="185"/>
                </a:xfrm>
                <a:prstGeom prst="rect">
                  <a:avLst/>
                </a:prstGeom>
                <a:noFill/>
                <a:ln w="63500">
                  <a:noFill/>
                  <a:miter lim="800000"/>
                  <a:headEnd/>
                  <a:tailEnd/>
                </a:ln>
                <a:effectLst>
                  <a:prstShdw prst="shdw17" dist="17961" dir="2700000">
                    <a:srgbClr val="003366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Ctr="1">
                  <a:spAutoFit/>
                </a:bodyPr>
                <a:lstStyle/>
                <a:p>
                  <a:r>
                    <a:rPr lang="es-ES_tradnl" sz="1400" b="0"/>
                    <a:t>2º Operando</a:t>
                  </a:r>
                  <a:endParaRPr lang="es-ES" sz="1400" b="0"/>
                </a:p>
              </p:txBody>
            </p:sp>
          </p:grpSp>
        </p:grpSp>
        <p:grpSp>
          <p:nvGrpSpPr>
            <p:cNvPr id="77836" name="Group 12"/>
            <p:cNvGrpSpPr>
              <a:grpSpLocks/>
            </p:cNvGrpSpPr>
            <p:nvPr/>
          </p:nvGrpSpPr>
          <p:grpSpPr bwMode="auto">
            <a:xfrm flipV="1">
              <a:off x="2366" y="3516"/>
              <a:ext cx="749" cy="249"/>
              <a:chOff x="1449" y="2931"/>
              <a:chExt cx="720" cy="240"/>
            </a:xfrm>
          </p:grpSpPr>
          <p:sp>
            <p:nvSpPr>
              <p:cNvPr id="77837" name="Rectangle 13"/>
              <p:cNvSpPr>
                <a:spLocks noChangeArrowheads="1"/>
              </p:cNvSpPr>
              <p:nvPr/>
            </p:nvSpPr>
            <p:spPr bwMode="auto">
              <a:xfrm>
                <a:off x="1449" y="2931"/>
                <a:ext cx="720" cy="240"/>
              </a:xfrm>
              <a:prstGeom prst="rect">
                <a:avLst/>
              </a:prstGeom>
              <a:noFill/>
              <a:ln w="3175">
                <a:solidFill>
                  <a:schemeClr val="tx2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2">
                    <a:gamma/>
                    <a:shade val="60000"/>
                    <a:invGamma/>
                  </a:schemeClr>
                </a:prstShdw>
              </a:effectLst>
            </p:spPr>
            <p:txBody>
              <a:bodyPr anchor="ctr">
                <a:spAutoFit/>
              </a:bodyPr>
              <a:lstStyle/>
              <a:p>
                <a:endParaRPr lang="es-ES"/>
              </a:p>
            </p:txBody>
          </p:sp>
          <p:sp>
            <p:nvSpPr>
              <p:cNvPr id="77838" name="Text Box 14"/>
              <p:cNvSpPr txBox="1">
                <a:spLocks noChangeArrowheads="1"/>
              </p:cNvSpPr>
              <p:nvPr/>
            </p:nvSpPr>
            <p:spPr bwMode="auto">
              <a:xfrm flipV="1">
                <a:off x="1537" y="2956"/>
                <a:ext cx="544" cy="185"/>
              </a:xfrm>
              <a:prstGeom prst="rect">
                <a:avLst/>
              </a:prstGeom>
              <a:noFill/>
              <a:ln w="63500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003366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Ctr="1">
                <a:spAutoFit/>
              </a:bodyPr>
              <a:lstStyle/>
              <a:p>
                <a:r>
                  <a:rPr lang="es-ES_tradnl" sz="1400" b="0"/>
                  <a:t>Resultado</a:t>
                </a:r>
                <a:endParaRPr lang="es-ES" sz="1400" b="0"/>
              </a:p>
            </p:txBody>
          </p:sp>
        </p:grpSp>
        <p:grpSp>
          <p:nvGrpSpPr>
            <p:cNvPr id="77839" name="Group 15"/>
            <p:cNvGrpSpPr>
              <a:grpSpLocks/>
            </p:cNvGrpSpPr>
            <p:nvPr/>
          </p:nvGrpSpPr>
          <p:grpSpPr bwMode="auto">
            <a:xfrm flipV="1">
              <a:off x="3791" y="2869"/>
              <a:ext cx="749" cy="248"/>
              <a:chOff x="1449" y="2931"/>
              <a:chExt cx="720" cy="240"/>
            </a:xfrm>
          </p:grpSpPr>
          <p:sp>
            <p:nvSpPr>
              <p:cNvPr id="77840" name="Rectangle 16"/>
              <p:cNvSpPr>
                <a:spLocks noChangeArrowheads="1"/>
              </p:cNvSpPr>
              <p:nvPr/>
            </p:nvSpPr>
            <p:spPr bwMode="auto">
              <a:xfrm>
                <a:off x="1449" y="2931"/>
                <a:ext cx="720" cy="240"/>
              </a:xfrm>
              <a:prstGeom prst="rect">
                <a:avLst/>
              </a:prstGeom>
              <a:noFill/>
              <a:ln w="3175">
                <a:solidFill>
                  <a:schemeClr val="tx2"/>
                </a:solidFill>
                <a:miter lim="800000"/>
                <a:headEnd/>
                <a:tailEnd/>
              </a:ln>
              <a:effectLst>
                <a:prstShdw prst="shdw17" dist="17961" dir="2700000">
                  <a:schemeClr val="tx2">
                    <a:gamma/>
                    <a:shade val="60000"/>
                    <a:invGamma/>
                  </a:schemeClr>
                </a:prstShdw>
              </a:effectLst>
            </p:spPr>
            <p:txBody>
              <a:bodyPr anchor="ctr">
                <a:spAutoFit/>
              </a:bodyPr>
              <a:lstStyle/>
              <a:p>
                <a:endParaRPr lang="es-ES"/>
              </a:p>
            </p:txBody>
          </p:sp>
          <p:sp>
            <p:nvSpPr>
              <p:cNvPr id="77841" name="Text Box 17"/>
              <p:cNvSpPr txBox="1">
                <a:spLocks noChangeArrowheads="1"/>
              </p:cNvSpPr>
              <p:nvPr/>
            </p:nvSpPr>
            <p:spPr bwMode="auto">
              <a:xfrm flipV="1">
                <a:off x="1606" y="2960"/>
                <a:ext cx="404" cy="186"/>
              </a:xfrm>
              <a:prstGeom prst="rect">
                <a:avLst/>
              </a:prstGeom>
              <a:noFill/>
              <a:ln w="63500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003366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Ctr="1">
                <a:spAutoFit/>
              </a:bodyPr>
              <a:lstStyle/>
              <a:p>
                <a:r>
                  <a:rPr lang="es-ES_tradnl" sz="1400" b="0"/>
                  <a:t>Estado</a:t>
                </a:r>
                <a:endParaRPr lang="es-ES" sz="1400" b="0"/>
              </a:p>
            </p:txBody>
          </p:sp>
        </p:grpSp>
        <p:grpSp>
          <p:nvGrpSpPr>
            <p:cNvPr id="77842" name="Group 18"/>
            <p:cNvGrpSpPr>
              <a:grpSpLocks/>
            </p:cNvGrpSpPr>
            <p:nvPr/>
          </p:nvGrpSpPr>
          <p:grpSpPr bwMode="auto">
            <a:xfrm flipV="1">
              <a:off x="1742" y="2421"/>
              <a:ext cx="1949" cy="945"/>
              <a:chOff x="1440" y="2208"/>
              <a:chExt cx="1872" cy="912"/>
            </a:xfrm>
          </p:grpSpPr>
          <p:grpSp>
            <p:nvGrpSpPr>
              <p:cNvPr id="77843" name="Group 19"/>
              <p:cNvGrpSpPr>
                <a:grpSpLocks/>
              </p:cNvGrpSpPr>
              <p:nvPr/>
            </p:nvGrpSpPr>
            <p:grpSpPr bwMode="auto">
              <a:xfrm>
                <a:off x="1440" y="2208"/>
                <a:ext cx="1872" cy="912"/>
                <a:chOff x="1440" y="2208"/>
                <a:chExt cx="1872" cy="912"/>
              </a:xfrm>
            </p:grpSpPr>
            <p:sp>
              <p:nvSpPr>
                <p:cNvPr id="77844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440" y="2208"/>
                  <a:ext cx="624" cy="91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45" name="Line 21"/>
                <p:cNvSpPr>
                  <a:spLocks noChangeShapeType="1"/>
                </p:cNvSpPr>
                <p:nvPr/>
              </p:nvSpPr>
              <p:spPr bwMode="auto">
                <a:xfrm>
                  <a:off x="1440" y="312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4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160" y="2880"/>
                  <a:ext cx="192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47" name="Line 23"/>
                <p:cNvSpPr>
                  <a:spLocks noChangeShapeType="1"/>
                </p:cNvSpPr>
                <p:nvPr/>
              </p:nvSpPr>
              <p:spPr bwMode="auto">
                <a:xfrm>
                  <a:off x="2352" y="2880"/>
                  <a:ext cx="24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48" name="Line 24"/>
                <p:cNvSpPr>
                  <a:spLocks noChangeShapeType="1"/>
                </p:cNvSpPr>
                <p:nvPr/>
              </p:nvSpPr>
              <p:spPr bwMode="auto">
                <a:xfrm>
                  <a:off x="2592" y="3120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49" name="Line 25"/>
                <p:cNvSpPr>
                  <a:spLocks noChangeShapeType="1"/>
                </p:cNvSpPr>
                <p:nvPr/>
              </p:nvSpPr>
              <p:spPr bwMode="auto">
                <a:xfrm flipH="1" flipV="1">
                  <a:off x="2784" y="2208"/>
                  <a:ext cx="528" cy="91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  <p:sp>
              <p:nvSpPr>
                <p:cNvPr id="7785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064" y="2208"/>
                  <a:ext cx="7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prstShdw prst="shdw17" dist="17961" dir="2700000">
                    <a:schemeClr val="tx1">
                      <a:gamma/>
                      <a:shade val="60000"/>
                      <a:invGamma/>
                    </a:schemeClr>
                  </a:prstShdw>
                </a:effectLst>
              </p:spPr>
              <p:txBody>
                <a:bodyPr anchor="ctr" anchorCtr="1">
                  <a:spAutoFit/>
                </a:bodyPr>
                <a:lstStyle/>
                <a:p>
                  <a:endParaRPr lang="es-ES"/>
                </a:p>
              </p:txBody>
            </p:sp>
          </p:grpSp>
          <p:sp>
            <p:nvSpPr>
              <p:cNvPr id="77851" name="Text Box 27"/>
              <p:cNvSpPr txBox="1">
                <a:spLocks noChangeArrowheads="1"/>
              </p:cNvSpPr>
              <p:nvPr/>
            </p:nvSpPr>
            <p:spPr bwMode="auto">
              <a:xfrm flipV="1">
                <a:off x="2156" y="2457"/>
                <a:ext cx="437" cy="241"/>
              </a:xfrm>
              <a:prstGeom prst="rect">
                <a:avLst/>
              </a:prstGeom>
              <a:noFill/>
              <a:ln w="63500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003366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Ctr="1">
                <a:spAutoFit/>
              </a:bodyPr>
              <a:lstStyle/>
              <a:p>
                <a:r>
                  <a:rPr lang="es-ES_tradnl" sz="2000"/>
                  <a:t>UAL</a:t>
                </a:r>
                <a:endParaRPr lang="es-ES" sz="2000"/>
              </a:p>
            </p:txBody>
          </p:sp>
        </p:grpSp>
        <p:sp>
          <p:nvSpPr>
            <p:cNvPr id="77852" name="Text Box 28"/>
            <p:cNvSpPr txBox="1">
              <a:spLocks noChangeArrowheads="1"/>
            </p:cNvSpPr>
            <p:nvPr/>
          </p:nvSpPr>
          <p:spPr bwMode="auto">
            <a:xfrm>
              <a:off x="849" y="2834"/>
              <a:ext cx="589" cy="326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Ctr="1">
              <a:spAutoFit/>
            </a:bodyPr>
            <a:lstStyle/>
            <a:p>
              <a:pPr algn="ctr"/>
              <a:r>
                <a:rPr lang="es-ES_tradnl" sz="1400" b="0"/>
                <a:t>Ordenes</a:t>
              </a:r>
            </a:p>
            <a:p>
              <a:pPr algn="ctr"/>
              <a:r>
                <a:rPr lang="es-ES_tradnl" sz="1400" b="0"/>
                <a:t>(de la UC)</a:t>
              </a:r>
              <a:endParaRPr lang="es-ES" sz="1400" b="0"/>
            </a:p>
          </p:txBody>
        </p:sp>
        <p:sp>
          <p:nvSpPr>
            <p:cNvPr id="77853" name="Line 29"/>
            <p:cNvSpPr>
              <a:spLocks noChangeShapeType="1"/>
            </p:cNvSpPr>
            <p:nvPr/>
          </p:nvSpPr>
          <p:spPr bwMode="auto">
            <a:xfrm>
              <a:off x="2092" y="2122"/>
              <a:ext cx="0" cy="2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anchor="ctr" anchorCtr="1">
              <a:spAutoFit/>
            </a:bodyPr>
            <a:lstStyle/>
            <a:p>
              <a:endParaRPr lang="es-ES"/>
            </a:p>
          </p:txBody>
        </p:sp>
        <p:sp>
          <p:nvSpPr>
            <p:cNvPr id="77854" name="Line 30"/>
            <p:cNvSpPr>
              <a:spLocks noChangeShapeType="1"/>
            </p:cNvSpPr>
            <p:nvPr/>
          </p:nvSpPr>
          <p:spPr bwMode="auto">
            <a:xfrm>
              <a:off x="3341" y="2122"/>
              <a:ext cx="0" cy="2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anchor="ctr" anchorCtr="1">
              <a:spAutoFit/>
            </a:bodyPr>
            <a:lstStyle/>
            <a:p>
              <a:endParaRPr lang="es-ES"/>
            </a:p>
          </p:txBody>
        </p:sp>
        <p:sp>
          <p:nvSpPr>
            <p:cNvPr id="77855" name="Line 31"/>
            <p:cNvSpPr>
              <a:spLocks noChangeShapeType="1"/>
            </p:cNvSpPr>
            <p:nvPr/>
          </p:nvSpPr>
          <p:spPr bwMode="auto">
            <a:xfrm>
              <a:off x="2742" y="3366"/>
              <a:ext cx="0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anchor="ctr" anchorCtr="1">
              <a:spAutoFit/>
            </a:bodyPr>
            <a:lstStyle/>
            <a:p>
              <a:endParaRPr lang="es-ES"/>
            </a:p>
          </p:txBody>
        </p:sp>
        <p:sp>
          <p:nvSpPr>
            <p:cNvPr id="77856" name="Line 32"/>
            <p:cNvSpPr>
              <a:spLocks noChangeShapeType="1"/>
            </p:cNvSpPr>
            <p:nvPr/>
          </p:nvSpPr>
          <p:spPr bwMode="auto">
            <a:xfrm flipV="1">
              <a:off x="3391" y="2968"/>
              <a:ext cx="4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anchor="ctr" anchorCtr="1">
              <a:spAutoFit/>
            </a:bodyPr>
            <a:lstStyle/>
            <a:p>
              <a:endParaRPr lang="es-ES"/>
            </a:p>
          </p:txBody>
        </p:sp>
        <p:sp>
          <p:nvSpPr>
            <p:cNvPr id="77857" name="Line 33"/>
            <p:cNvSpPr>
              <a:spLocks noChangeShapeType="1"/>
            </p:cNvSpPr>
            <p:nvPr/>
          </p:nvSpPr>
          <p:spPr bwMode="auto">
            <a:xfrm flipV="1">
              <a:off x="1443" y="2968"/>
              <a:ext cx="64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ffectLst>
              <a:prstShdw prst="shdw17" dist="17961" dir="2700000">
                <a:srgbClr val="000000">
                  <a:gamma/>
                  <a:shade val="60000"/>
                  <a:invGamma/>
                </a:srgbClr>
              </a:prstShdw>
            </a:effectLst>
          </p:spPr>
          <p:txBody>
            <a:bodyPr anchor="ctr" anchorCtr="1">
              <a:spAutoFit/>
            </a:bodyPr>
            <a:lstStyle/>
            <a:p>
              <a:endParaRPr lang="es-ES"/>
            </a:p>
          </p:txBody>
        </p:sp>
        <p:sp>
          <p:nvSpPr>
            <p:cNvPr id="77858" name="Text Box 34"/>
            <p:cNvSpPr txBox="1">
              <a:spLocks noChangeArrowheads="1"/>
            </p:cNvSpPr>
            <p:nvPr/>
          </p:nvSpPr>
          <p:spPr bwMode="auto">
            <a:xfrm>
              <a:off x="2304" y="1536"/>
              <a:ext cx="869" cy="192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Ctr="1">
              <a:spAutoFit/>
            </a:bodyPr>
            <a:lstStyle/>
            <a:p>
              <a:r>
                <a:rPr lang="es-ES_tradnl" sz="1400" b="0"/>
                <a:t>(De la Memoria)</a:t>
              </a:r>
              <a:endParaRPr lang="es-ES" sz="1400" b="0"/>
            </a:p>
          </p:txBody>
        </p:sp>
        <p:sp>
          <p:nvSpPr>
            <p:cNvPr id="77859" name="Text Box 35"/>
            <p:cNvSpPr txBox="1">
              <a:spLocks noChangeArrowheads="1"/>
            </p:cNvSpPr>
            <p:nvPr/>
          </p:nvSpPr>
          <p:spPr bwMode="auto">
            <a:xfrm>
              <a:off x="2363" y="3921"/>
              <a:ext cx="806" cy="192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Ctr="1">
              <a:spAutoFit/>
            </a:bodyPr>
            <a:lstStyle/>
            <a:p>
              <a:r>
                <a:rPr lang="es-ES_tradnl" sz="1400" b="0"/>
                <a:t>(A la memoria)</a:t>
              </a:r>
              <a:endParaRPr lang="es-ES" sz="1400" b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1.2.2 Unidades de Entrada/Salida (E/S)</a:t>
            </a: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609600" y="1371600"/>
            <a:ext cx="77724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Puente entre el </a:t>
            </a:r>
            <a:r>
              <a:rPr lang="es-ES_tradnl" sz="2800" dirty="0" smtClean="0">
                <a:latin typeface="Arial" charset="0"/>
              </a:rPr>
              <a:t>computador </a:t>
            </a:r>
            <a:r>
              <a:rPr lang="es-ES_tradnl" sz="2800" dirty="0">
                <a:latin typeface="Arial" charset="0"/>
              </a:rPr>
              <a:t>y el exterior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Salida</a:t>
            </a:r>
            <a:endParaRPr lang="es-ES_tradnl" sz="2800" i="1" dirty="0">
              <a:latin typeface="Arial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i="1" dirty="0">
                <a:latin typeface="Arial" charset="0"/>
              </a:rPr>
              <a:t>pantalla, </a:t>
            </a:r>
            <a:r>
              <a:rPr lang="es-ES_tradnl" sz="2400" b="0" i="1" dirty="0">
                <a:latin typeface="Arial" charset="0"/>
              </a:rPr>
              <a:t>impresora</a:t>
            </a:r>
            <a:r>
              <a:rPr lang="es-ES_tradnl" sz="2400" i="1" dirty="0">
                <a:latin typeface="Arial" charset="0"/>
              </a:rPr>
              <a:t>,</a:t>
            </a:r>
            <a:r>
              <a:rPr lang="es-ES_tradnl" sz="2400" b="0" i="1" dirty="0">
                <a:latin typeface="Arial" charset="0"/>
              </a:rPr>
              <a:t> ......</a:t>
            </a:r>
            <a:endParaRPr lang="es-ES_tradnl" sz="2400" i="1" dirty="0">
              <a:latin typeface="Arial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Entrada</a:t>
            </a:r>
            <a:endParaRPr lang="es-ES_tradnl" sz="2800" i="1" dirty="0">
              <a:latin typeface="Arial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i="1" dirty="0">
                <a:latin typeface="Arial" charset="0"/>
              </a:rPr>
              <a:t>teclado, ratón, </a:t>
            </a:r>
            <a:r>
              <a:rPr lang="es-ES_tradnl" sz="2400" b="0" i="1" dirty="0">
                <a:latin typeface="Arial" charset="0"/>
              </a:rPr>
              <a:t> ......</a:t>
            </a:r>
            <a:endParaRPr lang="es-ES_tradnl" sz="2400" i="1" dirty="0">
              <a:latin typeface="Arial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endParaRPr lang="es-ES_tradnl" sz="2800" b="0" i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1.2.3 Memoria</a:t>
            </a: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533400" y="1447800"/>
            <a:ext cx="83820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Almacén del </a:t>
            </a:r>
            <a:r>
              <a:rPr lang="es-ES_tradnl" sz="2800" dirty="0" smtClean="0">
                <a:latin typeface="Arial" charset="0"/>
              </a:rPr>
              <a:t>computador</a:t>
            </a:r>
            <a:endParaRPr lang="es-ES_tradnl" sz="2800" dirty="0">
              <a:latin typeface="Arial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Datos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Resultados parciales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Instrucciones que constituyen los programas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Clasificación</a:t>
            </a:r>
            <a:endParaRPr lang="es-ES_tradnl" sz="2800" i="1" dirty="0">
              <a:latin typeface="Arial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Memoria principal o memoria interna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Memoria auxiliar o memoria para almacenamiento masivo</a:t>
            </a:r>
            <a:endParaRPr lang="es-ES_tradnl" sz="2400" i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228600" y="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u-ES">
                <a:latin typeface="Arial" charset="0"/>
              </a:rPr>
              <a:t>1.2.2 Memoria principal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539750" y="1447800"/>
            <a:ext cx="8147050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Gran Velocidad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Poca Capacidad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RAM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000" dirty="0">
                <a:latin typeface="Arial" charset="0"/>
              </a:rPr>
              <a:t>Almacena los datos e instrucciones que va a utilizar el procesador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000" dirty="0">
                <a:latin typeface="Arial" charset="0"/>
              </a:rPr>
              <a:t>Volátil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ROM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000" dirty="0">
                <a:latin typeface="Arial" charset="0"/>
              </a:rPr>
              <a:t>Contiene los programas y rutinas de E/S que necesita el </a:t>
            </a:r>
            <a:r>
              <a:rPr lang="es-ES_tradnl" sz="2000" dirty="0" smtClean="0">
                <a:latin typeface="Arial" charset="0"/>
              </a:rPr>
              <a:t>computador </a:t>
            </a:r>
            <a:r>
              <a:rPr lang="es-ES_tradnl" sz="2000" dirty="0">
                <a:latin typeface="Arial" charset="0"/>
              </a:rPr>
              <a:t>para arrancar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000" dirty="0">
                <a:latin typeface="Arial" charset="0"/>
              </a:rPr>
              <a:t>No volátil\ No se puede modificar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Cache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000" dirty="0">
                <a:latin typeface="Arial" charset="0"/>
              </a:rPr>
              <a:t>Contiene los datos\instrucciones más recientes</a:t>
            </a:r>
            <a:endParaRPr lang="eu-ES" sz="20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u-ES"/>
              <a:t>1.2.3 Memoria auxiliar</a:t>
            </a: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838200" y="1066800"/>
            <a:ext cx="7848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Velocidad de acceso baja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Gran Capacidad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Almacena programas y datos (Ej. Sistema operativo, aplicaciones)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Almacena la información cuando se apaga el </a:t>
            </a:r>
            <a:r>
              <a:rPr lang="es-ES_tradnl" sz="2400" dirty="0" smtClean="0">
                <a:latin typeface="Arial" charset="0"/>
              </a:rPr>
              <a:t>computador</a:t>
            </a:r>
            <a:endParaRPr lang="es-ES_tradnl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Memorias magnéticas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Disco duro (1-100 GB)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Diskettes (1,44 MB)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ZIP, JAZ, cintas, ...</a:t>
            </a:r>
            <a:endParaRPr lang="es-ES_tradnl" sz="24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dirty="0">
                <a:latin typeface="Arial" charset="0"/>
              </a:rPr>
              <a:t>Memorias ópticas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CD-ROM (650 MB)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CD-R, CD-RW (650 MB)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1800" dirty="0">
                <a:latin typeface="Arial" charset="0"/>
              </a:rPr>
              <a:t>DVD, …</a:t>
            </a:r>
            <a:endParaRPr lang="es-ES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1.2.3 Memoria</a:t>
            </a:r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990600" y="3962400"/>
            <a:ext cx="8255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400" b="0" i="1">
                <a:latin typeface="Arial" charset="0"/>
              </a:rPr>
              <a:t>CPU</a:t>
            </a: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2590800" y="3429000"/>
            <a:ext cx="1063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400" b="0" i="1">
                <a:latin typeface="Arial" charset="0"/>
              </a:rPr>
              <a:t>Cache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4267200" y="3429000"/>
            <a:ext cx="858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s-ES_tradnl" sz="2400" b="0" i="1">
                <a:latin typeface="Arial" charset="0"/>
              </a:rPr>
              <a:t>RAM</a:t>
            </a:r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5600700" y="3432175"/>
            <a:ext cx="16906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s-ES_tradnl" sz="2400" b="0" i="1">
                <a:latin typeface="Arial" charset="0"/>
              </a:rPr>
              <a:t>Disco Duro</a:t>
            </a:r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7620000" y="3429000"/>
            <a:ext cx="8937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400" b="0" i="1">
                <a:latin typeface="Arial" charset="0"/>
              </a:rPr>
              <a:t>Cinta</a:t>
            </a:r>
          </a:p>
        </p:txBody>
      </p:sp>
      <p:graphicFrame>
        <p:nvGraphicFramePr>
          <p:cNvPr id="114696" name="Object 8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270375" y="1219200"/>
          <a:ext cx="928688" cy="1085850"/>
        </p:xfrm>
        <a:graphic>
          <a:graphicData uri="http://schemas.openxmlformats.org/presentationml/2006/ole">
            <p:oleObj spid="_x0000_s114696" name="Imagen" r:id="rId3" imgW="928440" imgH="1085760" progId="">
              <p:embed/>
            </p:oleObj>
          </a:graphicData>
        </a:graphic>
      </p:graphicFrame>
      <p:sp>
        <p:nvSpPr>
          <p:cNvPr id="114697" name="Line 9"/>
          <p:cNvSpPr>
            <a:spLocks noChangeShapeType="1"/>
          </p:cNvSpPr>
          <p:nvPr/>
        </p:nvSpPr>
        <p:spPr bwMode="auto">
          <a:xfrm>
            <a:off x="269875" y="28194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14698" name="Rectangle 10"/>
          <p:cNvSpPr>
            <a:spLocks noChangeArrowheads="1"/>
          </p:cNvSpPr>
          <p:nvPr/>
        </p:nvSpPr>
        <p:spPr bwMode="auto">
          <a:xfrm flipH="1">
            <a:off x="304800" y="2286000"/>
            <a:ext cx="4572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s-ES_tradnl" b="0" i="1">
                <a:latin typeface="Arial" charset="0"/>
              </a:rPr>
              <a:t>-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7391400" y="2286000"/>
            <a:ext cx="15240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/>
            <a:r>
              <a:rPr lang="es-ES_tradnl" b="0" i="1">
                <a:latin typeface="Arial" charset="0"/>
              </a:rPr>
              <a:t>+</a:t>
            </a:r>
          </a:p>
        </p:txBody>
      </p:sp>
      <p:graphicFrame>
        <p:nvGraphicFramePr>
          <p:cNvPr id="114700" name="Object 1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48000" y="5334000"/>
          <a:ext cx="977900" cy="1260475"/>
        </p:xfrm>
        <a:graphic>
          <a:graphicData uri="http://schemas.openxmlformats.org/presentationml/2006/ole">
            <p:oleObj spid="_x0000_s114700" name="Imagen" r:id="rId4" imgW="975960" imgH="1258560" progId="">
              <p:embed/>
            </p:oleObj>
          </a:graphicData>
        </a:graphic>
      </p:graphicFrame>
      <p:graphicFrame>
        <p:nvGraphicFramePr>
          <p:cNvPr id="114701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564188" y="5410200"/>
          <a:ext cx="1706562" cy="1003300"/>
        </p:xfrm>
        <a:graphic>
          <a:graphicData uri="http://schemas.openxmlformats.org/presentationml/2006/ole">
            <p:oleObj spid="_x0000_s114701" name="Imagen" r:id="rId5" imgW="1703160" imgH="1001520" progId="">
              <p:embed/>
            </p:oleObj>
          </a:graphicData>
        </a:graphic>
      </p:graphicFrame>
      <p:sp>
        <p:nvSpPr>
          <p:cNvPr id="114702" name="Rectangle 14"/>
          <p:cNvSpPr>
            <a:spLocks noChangeArrowheads="1"/>
          </p:cNvSpPr>
          <p:nvPr/>
        </p:nvSpPr>
        <p:spPr bwMode="auto">
          <a:xfrm>
            <a:off x="8534400" y="4114800"/>
            <a:ext cx="315913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b="0" i="1">
                <a:latin typeface="Arial" charset="0"/>
              </a:rPr>
              <a:t>-</a:t>
            </a:r>
          </a:p>
        </p:txBody>
      </p:sp>
      <p:sp>
        <p:nvSpPr>
          <p:cNvPr id="114703" name="Rectangle 15"/>
          <p:cNvSpPr>
            <a:spLocks noChangeArrowheads="1"/>
          </p:cNvSpPr>
          <p:nvPr/>
        </p:nvSpPr>
        <p:spPr bwMode="auto">
          <a:xfrm>
            <a:off x="304800" y="4114800"/>
            <a:ext cx="419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b="0" i="1">
                <a:latin typeface="Arial" charset="0"/>
              </a:rPr>
              <a:t>+</a:t>
            </a:r>
          </a:p>
        </p:txBody>
      </p:sp>
      <p:graphicFrame>
        <p:nvGraphicFramePr>
          <p:cNvPr id="114704" name="Object 16">
            <a:hlinkClick r:id="" action="ppaction://ole?verb=0"/>
          </p:cNvPr>
          <p:cNvGraphicFramePr>
            <a:graphicFrameLocks/>
          </p:cNvGraphicFramePr>
          <p:nvPr/>
        </p:nvGraphicFramePr>
        <p:xfrm>
          <a:off x="915988" y="3048000"/>
          <a:ext cx="1201737" cy="1008063"/>
        </p:xfrm>
        <a:graphic>
          <a:graphicData uri="http://schemas.openxmlformats.org/presentationml/2006/ole">
            <p:oleObj spid="_x0000_s114704" name="Imagen" r:id="rId6" imgW="1199880" imgH="1006200" progId="">
              <p:embed/>
            </p:oleObj>
          </a:graphicData>
        </a:graphic>
      </p:graphicFrame>
      <p:sp>
        <p:nvSpPr>
          <p:cNvPr id="114705" name="Text Box 17"/>
          <p:cNvSpPr txBox="1">
            <a:spLocks noChangeArrowheads="1"/>
          </p:cNvSpPr>
          <p:nvPr/>
        </p:nvSpPr>
        <p:spPr bwMode="auto">
          <a:xfrm>
            <a:off x="4059238" y="2362200"/>
            <a:ext cx="1590675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Capacidad</a:t>
            </a:r>
          </a:p>
        </p:txBody>
      </p:sp>
      <p:sp>
        <p:nvSpPr>
          <p:cNvPr id="114706" name="Text Box 18"/>
          <p:cNvSpPr txBox="1">
            <a:spLocks noChangeArrowheads="1"/>
          </p:cNvSpPr>
          <p:nvPr/>
        </p:nvSpPr>
        <p:spPr bwMode="auto">
          <a:xfrm>
            <a:off x="3724275" y="4724400"/>
            <a:ext cx="2568575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Precio - Velocidad</a:t>
            </a:r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269875" y="47244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/>
              <a:t>1.2.3.1 Representación de la Información</a:t>
            </a:r>
          </a:p>
        </p:txBody>
      </p:sp>
      <p:sp>
        <p:nvSpPr>
          <p:cNvPr id="116739" name="Oval 3"/>
          <p:cNvSpPr>
            <a:spLocks noChangeArrowheads="1"/>
          </p:cNvSpPr>
          <p:nvPr/>
        </p:nvSpPr>
        <p:spPr bwMode="auto">
          <a:xfrm>
            <a:off x="2209800" y="1371600"/>
            <a:ext cx="615950" cy="1128713"/>
          </a:xfrm>
          <a:prstGeom prst="ellipse">
            <a:avLst/>
          </a:prstGeom>
          <a:solidFill>
            <a:schemeClr val="tx1"/>
          </a:solidFill>
          <a:ln w="63500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spAutoFit/>
            <a:flatTx/>
          </a:bodyPr>
          <a:lstStyle/>
          <a:p>
            <a:pPr algn="ctr"/>
            <a:r>
              <a:rPr lang="es-ES_tradnl" sz="48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16740" name="Oval 4"/>
          <p:cNvSpPr>
            <a:spLocks noChangeArrowheads="1"/>
          </p:cNvSpPr>
          <p:nvPr/>
        </p:nvSpPr>
        <p:spPr bwMode="auto">
          <a:xfrm>
            <a:off x="6248400" y="1371600"/>
            <a:ext cx="615950" cy="1128713"/>
          </a:xfrm>
          <a:prstGeom prst="ellipse">
            <a:avLst/>
          </a:prstGeom>
          <a:solidFill>
            <a:schemeClr val="tx1"/>
          </a:solidFill>
          <a:ln w="63500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spAutoFit/>
            <a:flatTx/>
          </a:bodyPr>
          <a:lstStyle/>
          <a:p>
            <a:pPr algn="ctr"/>
            <a:r>
              <a:rPr lang="es-ES_tradnl" sz="48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4348163" y="2741613"/>
            <a:ext cx="796925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/>
              <a:t>0 y 1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28575" y="4267200"/>
            <a:ext cx="4222750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/>
              <a:t>Representación de los números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4641850" y="3581400"/>
            <a:ext cx="4422775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/>
              <a:t>Representación de los caracteres</a:t>
            </a:r>
          </a:p>
        </p:txBody>
      </p:sp>
      <p:cxnSp>
        <p:nvCxnSpPr>
          <p:cNvPr id="116744" name="AutoShape 8"/>
          <p:cNvCxnSpPr>
            <a:cxnSpLocks noChangeShapeType="1"/>
            <a:stCxn id="116739" idx="6"/>
            <a:endCxn id="116741" idx="0"/>
          </p:cNvCxnSpPr>
          <p:nvPr/>
        </p:nvCxnSpPr>
        <p:spPr bwMode="auto">
          <a:xfrm>
            <a:off x="2825750" y="1936750"/>
            <a:ext cx="1920875" cy="804863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6745" name="AutoShape 9"/>
          <p:cNvCxnSpPr>
            <a:cxnSpLocks noChangeShapeType="1"/>
            <a:stCxn id="116740" idx="2"/>
            <a:endCxn id="116741" idx="0"/>
          </p:cNvCxnSpPr>
          <p:nvPr/>
        </p:nvCxnSpPr>
        <p:spPr bwMode="auto">
          <a:xfrm rot="10800000" flipV="1">
            <a:off x="4746625" y="1936750"/>
            <a:ext cx="1501775" cy="804863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6746" name="AutoShape 10"/>
          <p:cNvCxnSpPr>
            <a:cxnSpLocks noChangeShapeType="1"/>
            <a:stCxn id="116741" idx="2"/>
            <a:endCxn id="116742" idx="0"/>
          </p:cNvCxnSpPr>
          <p:nvPr/>
        </p:nvCxnSpPr>
        <p:spPr bwMode="auto">
          <a:xfrm flipH="1">
            <a:off x="2139950" y="3201988"/>
            <a:ext cx="2606675" cy="10652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6747" name="AutoShape 11"/>
          <p:cNvCxnSpPr>
            <a:cxnSpLocks noChangeShapeType="1"/>
            <a:stCxn id="116741" idx="2"/>
            <a:endCxn id="116743" idx="0"/>
          </p:cNvCxnSpPr>
          <p:nvPr/>
        </p:nvCxnSpPr>
        <p:spPr bwMode="auto">
          <a:xfrm>
            <a:off x="4746625" y="3201988"/>
            <a:ext cx="2106613" cy="37941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sp>
        <p:nvSpPr>
          <p:cNvPr id="116748" name="Text Box 12"/>
          <p:cNvSpPr txBox="1">
            <a:spLocks noChangeArrowheads="1"/>
          </p:cNvSpPr>
          <p:nvPr/>
        </p:nvSpPr>
        <p:spPr bwMode="auto">
          <a:xfrm>
            <a:off x="6096000" y="4152900"/>
            <a:ext cx="2012950" cy="23590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pPr algn="just"/>
            <a:r>
              <a:rPr lang="es-ES_tradnl" sz="2400" b="0"/>
              <a:t>Código ASCII</a:t>
            </a:r>
          </a:p>
          <a:p>
            <a:pPr algn="just">
              <a:lnSpc>
                <a:spcPct val="0"/>
              </a:lnSpc>
              <a:spcBef>
                <a:spcPts val="300"/>
              </a:spcBef>
            </a:pPr>
            <a:endParaRPr lang="es-ES_tradnl" sz="2400" b="0"/>
          </a:p>
          <a:p>
            <a:pPr algn="just">
              <a:spcBef>
                <a:spcPts val="300"/>
              </a:spcBef>
            </a:pPr>
            <a:r>
              <a:rPr lang="es-ES_tradnl" sz="2400" b="0"/>
              <a:t>0   0011 0000</a:t>
            </a:r>
          </a:p>
          <a:p>
            <a:pPr algn="just"/>
            <a:r>
              <a:rPr lang="es-ES_tradnl" sz="2400" b="0"/>
              <a:t>1   0011 0001</a:t>
            </a:r>
          </a:p>
          <a:p>
            <a:pPr algn="just"/>
            <a:r>
              <a:rPr lang="es-ES_tradnl" sz="2400" b="0"/>
              <a:t>A  0100 0001</a:t>
            </a:r>
          </a:p>
          <a:p>
            <a:pPr algn="just"/>
            <a:r>
              <a:rPr lang="es-ES_tradnl" sz="2400" b="0"/>
              <a:t>B  0100 0010</a:t>
            </a:r>
          </a:p>
          <a:p>
            <a:pPr algn="just"/>
            <a:r>
              <a:rPr lang="es-ES_tradnl" sz="2400" b="0"/>
              <a:t>........................</a:t>
            </a:r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0" y="4876800"/>
            <a:ext cx="4933950" cy="10668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1348 = 1*10</a:t>
            </a:r>
            <a:r>
              <a:rPr lang="es-ES_tradnl" sz="2400" b="0" baseline="30000"/>
              <a:t>3</a:t>
            </a:r>
            <a:r>
              <a:rPr lang="es-ES_tradnl" sz="2400" b="0"/>
              <a:t> + 3*10</a:t>
            </a:r>
            <a:r>
              <a:rPr lang="es-ES_tradnl" sz="2400" b="0" baseline="30000"/>
              <a:t>2</a:t>
            </a:r>
            <a:r>
              <a:rPr lang="es-ES_tradnl" sz="2400" b="0"/>
              <a:t> + 4*10</a:t>
            </a:r>
            <a:r>
              <a:rPr lang="es-ES_tradnl" sz="2400" b="0" baseline="30000"/>
              <a:t>1</a:t>
            </a:r>
            <a:r>
              <a:rPr lang="es-ES_tradnl" sz="2400" b="0"/>
              <a:t> + 8*10</a:t>
            </a:r>
            <a:r>
              <a:rPr lang="es-ES_tradnl" sz="2400" b="0" baseline="30000"/>
              <a:t>0</a:t>
            </a:r>
          </a:p>
          <a:p>
            <a:endParaRPr lang="es-ES_tradnl" sz="2400" b="0" baseline="30000"/>
          </a:p>
          <a:p>
            <a:r>
              <a:rPr lang="es-ES_tradnl" sz="2400" b="0"/>
              <a:t>1010 = 1*2</a:t>
            </a:r>
            <a:r>
              <a:rPr lang="es-ES_tradnl" sz="2400" b="0" baseline="30000"/>
              <a:t>3</a:t>
            </a:r>
            <a:r>
              <a:rPr lang="es-ES_tradnl" sz="2400" b="0"/>
              <a:t> + 0*2</a:t>
            </a:r>
            <a:r>
              <a:rPr lang="es-ES_tradnl" sz="2400" b="0" baseline="30000"/>
              <a:t>2</a:t>
            </a:r>
            <a:r>
              <a:rPr lang="es-ES_tradnl" sz="2400" b="0"/>
              <a:t> + 1*2</a:t>
            </a:r>
            <a:r>
              <a:rPr lang="es-ES_tradnl" sz="2400" b="0" baseline="30000"/>
              <a:t>1</a:t>
            </a:r>
            <a:r>
              <a:rPr lang="es-ES_tradnl" sz="2400" b="0"/>
              <a:t> + 0*2</a:t>
            </a:r>
            <a:r>
              <a:rPr lang="es-ES_tradnl" sz="2400" b="0" baseline="30000"/>
              <a:t>0</a:t>
            </a:r>
            <a:endParaRPr lang="es-ES_tradnl" sz="2400" b="0"/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4402138" y="1447800"/>
            <a:ext cx="709612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/>
              <a:t>BIT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Unidad de Información (Memoria)</a:t>
            </a:r>
            <a:endParaRPr lang="en-GB"/>
          </a:p>
        </p:txBody>
      </p:sp>
      <p:sp>
        <p:nvSpPr>
          <p:cNvPr id="115725" name="Rectangle 13"/>
          <p:cNvSpPr>
            <a:spLocks noChangeArrowheads="1"/>
          </p:cNvSpPr>
          <p:nvPr/>
        </p:nvSpPr>
        <p:spPr bwMode="auto">
          <a:xfrm>
            <a:off x="0" y="1066800"/>
            <a:ext cx="9144000" cy="6001643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cs typeface="Times New Roman" pitchFamily="18" charset="0"/>
              </a:rPr>
              <a:t> Los </a:t>
            </a:r>
            <a:r>
              <a:rPr lang="es-ES_tradnl" sz="2400" dirty="0" smtClean="0">
                <a:cs typeface="Times New Roman" pitchFamily="18" charset="0"/>
              </a:rPr>
              <a:t>computadores</a:t>
            </a:r>
            <a:r>
              <a:rPr lang="es-ES_tradnl" sz="2400" b="0" dirty="0" smtClean="0">
                <a:cs typeface="Times New Roman" pitchFamily="18" charset="0"/>
              </a:rPr>
              <a:t> </a:t>
            </a:r>
            <a:r>
              <a:rPr lang="es-ES_tradnl" sz="2400" b="0" dirty="0">
                <a:cs typeface="Times New Roman" pitchFamily="18" charset="0"/>
              </a:rPr>
              <a:t>funcionan según una </a:t>
            </a:r>
            <a:r>
              <a:rPr lang="es-ES_tradnl" sz="2400" dirty="0">
                <a:cs typeface="Times New Roman" pitchFamily="18" charset="0"/>
              </a:rPr>
              <a:t>modalidad</a:t>
            </a:r>
            <a:r>
              <a:rPr lang="es-ES_tradnl" sz="2400" b="0" dirty="0">
                <a:cs typeface="Times New Roman" pitchFamily="18" charset="0"/>
              </a:rPr>
              <a:t> llamada </a:t>
            </a:r>
            <a:r>
              <a:rPr lang="es-ES_tradnl" sz="2400" dirty="0">
                <a:cs typeface="Times New Roman" pitchFamily="18" charset="0"/>
              </a:rPr>
              <a:t>binaria</a:t>
            </a:r>
            <a:r>
              <a:rPr lang="es-ES_tradnl" sz="2400" b="0" dirty="0">
                <a:cs typeface="Times New Roman" pitchFamily="18" charset="0"/>
              </a:rPr>
              <a:t>, esto significa que los componentes del </a:t>
            </a:r>
            <a:r>
              <a:rPr lang="es-ES_tradnl" sz="2400" b="0" dirty="0" smtClean="0">
                <a:cs typeface="Times New Roman" pitchFamily="18" charset="0"/>
              </a:rPr>
              <a:t>computador </a:t>
            </a:r>
            <a:r>
              <a:rPr lang="es-ES_tradnl" sz="2400" b="0" dirty="0">
                <a:cs typeface="Times New Roman" pitchFamily="18" charset="0"/>
              </a:rPr>
              <a:t>pueden indicar únicamente </a:t>
            </a:r>
            <a:r>
              <a:rPr lang="es-ES_tradnl" sz="2400" dirty="0">
                <a:cs typeface="Times New Roman" pitchFamily="18" charset="0"/>
              </a:rPr>
              <a:t>dos estados</a:t>
            </a:r>
            <a:r>
              <a:rPr lang="es-ES_tradnl" sz="2400" b="0" dirty="0">
                <a:cs typeface="Times New Roman" pitchFamily="18" charset="0"/>
              </a:rPr>
              <a:t> o condiciones posibles, es decir, las </a:t>
            </a:r>
            <a:r>
              <a:rPr lang="es-ES_tradnl" sz="2400" dirty="0">
                <a:cs typeface="Times New Roman" pitchFamily="18" charset="0"/>
              </a:rPr>
              <a:t>tensiones específicas estarán presentes o ausentes</a:t>
            </a:r>
            <a:r>
              <a:rPr lang="es-ES_tradnl" sz="2400" b="0" dirty="0">
                <a:cs typeface="Times New Roman" pitchFamily="18" charset="0"/>
              </a:rPr>
              <a:t>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cs typeface="Times New Roman" pitchFamily="18" charset="0"/>
              </a:rPr>
              <a:t> </a:t>
            </a:r>
            <a:r>
              <a:rPr lang="es-ES_tradnl" sz="2400" b="0" dirty="0">
                <a:cs typeface="Courier New" pitchFamily="49" charset="0"/>
              </a:rPr>
              <a:t>utiliza solamente </a:t>
            </a:r>
            <a:r>
              <a:rPr lang="es-ES_tradnl" sz="2400" dirty="0">
                <a:cs typeface="Courier New" pitchFamily="49" charset="0"/>
              </a:rPr>
              <a:t>dos símbolos</a:t>
            </a:r>
            <a:r>
              <a:rPr lang="es-ES_tradnl" sz="2400" b="0" dirty="0">
                <a:cs typeface="Courier New" pitchFamily="49" charset="0"/>
              </a:rPr>
              <a:t> para representar toda su información;  </a:t>
            </a:r>
            <a:r>
              <a:rPr lang="es-ES_tradnl" sz="2400" dirty="0">
                <a:cs typeface="Courier New" pitchFamily="49" charset="0"/>
              </a:rPr>
              <a:t>cero (0) y uno (1),</a:t>
            </a:r>
            <a:r>
              <a:rPr lang="es-ES_tradnl" sz="2400" b="0" dirty="0">
                <a:cs typeface="Courier New" pitchFamily="49" charset="0"/>
              </a:rPr>
              <a:t> denominándose comúnmente a estas notaciones binarias bits.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cs typeface="Courier New" pitchFamily="49" charset="0"/>
              </a:rPr>
              <a:t> </a:t>
            </a:r>
            <a:r>
              <a:rPr lang="es-ES_tradnl" sz="2400" dirty="0">
                <a:cs typeface="Times New Roman" pitchFamily="18" charset="0"/>
              </a:rPr>
              <a:t>establecer una correspondencia</a:t>
            </a:r>
            <a:r>
              <a:rPr lang="es-ES_tradnl" sz="2400" b="0" dirty="0">
                <a:cs typeface="Times New Roman" pitchFamily="18" charset="0"/>
              </a:rPr>
              <a:t> entre el conjunto de los caracteres utilizados por el </a:t>
            </a:r>
            <a:r>
              <a:rPr lang="es-ES_tradnl" sz="2400" dirty="0">
                <a:cs typeface="Times New Roman" pitchFamily="18" charset="0"/>
              </a:rPr>
              <a:t>usuario (A,B,C,...</a:t>
            </a:r>
            <a:r>
              <a:rPr lang="es-ES_tradnl" sz="2400" dirty="0" err="1">
                <a:cs typeface="Times New Roman" pitchFamily="18" charset="0"/>
              </a:rPr>
              <a:t>a,b,c</a:t>
            </a:r>
            <a:r>
              <a:rPr lang="es-ES_tradnl" sz="2400" dirty="0">
                <a:cs typeface="Times New Roman" pitchFamily="18" charset="0"/>
              </a:rPr>
              <a:t>,.. 1,2,3,.../,*,(,...)</a:t>
            </a:r>
            <a:r>
              <a:rPr lang="es-ES_tradnl" sz="2400" b="0" dirty="0">
                <a:cs typeface="Times New Roman" pitchFamily="18" charset="0"/>
              </a:rPr>
              <a:t> y los utilizados por la </a:t>
            </a:r>
            <a:r>
              <a:rPr lang="es-ES_tradnl" sz="2400" dirty="0">
                <a:cs typeface="Times New Roman" pitchFamily="18" charset="0"/>
              </a:rPr>
              <a:t>máquina (0,1),</a:t>
            </a:r>
            <a:r>
              <a:rPr lang="es-ES_tradnl" sz="2400" b="0" dirty="0">
                <a:cs typeface="Times New Roman" pitchFamily="18" charset="0"/>
              </a:rPr>
              <a:t> es decir, se necesita hacer una </a:t>
            </a:r>
            <a:r>
              <a:rPr lang="es-ES_tradnl" sz="2400" dirty="0">
                <a:cs typeface="Times New Roman" pitchFamily="18" charset="0"/>
              </a:rPr>
              <a:t>codificación</a:t>
            </a:r>
            <a:r>
              <a:rPr lang="es-ES_tradnl" sz="2400" b="0" dirty="0">
                <a:cs typeface="Times New Roman" pitchFamily="18" charset="0"/>
              </a:rPr>
              <a:t> o representación de los elementos de un conjunto (usuario) con los elementos de otro conjunto (máquina)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 dirty="0">
              <a:cs typeface="Courier New" pitchFamily="49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 dirty="0"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 dirty="0">
              <a:cs typeface="Times New Roman" pitchFamily="18" charset="0"/>
            </a:endParaRPr>
          </a:p>
          <a:p>
            <a:pPr>
              <a:tabLst>
                <a:tab pos="-457200" algn="l"/>
              </a:tabLst>
            </a:pPr>
            <a:endParaRPr lang="es-ES_tradnl" sz="2400" b="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Unidad de Información (Memoria)</a:t>
            </a:r>
            <a:endParaRPr lang="en-GB"/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77597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cs typeface="Times New Roman" pitchFamily="18" charset="0"/>
              </a:rPr>
              <a:t> </a:t>
            </a:r>
            <a:r>
              <a:rPr lang="es-ES_tradnl" sz="2400" b="0">
                <a:cs typeface="Courier New" pitchFamily="49" charset="0"/>
              </a:rPr>
              <a:t>Esa codificación se realizará mediante los denominados códigos de transformación:</a:t>
            </a:r>
          </a:p>
          <a:p>
            <a:pPr lvl="1" algn="just">
              <a:buFontTx/>
              <a:buChar char="•"/>
              <a:tabLst>
                <a:tab pos="-457200" algn="l"/>
              </a:tabLst>
            </a:pPr>
            <a:r>
              <a:rPr lang="es-ES" sz="2400" b="0">
                <a:cs typeface="Times New Roman" pitchFamily="18" charset="0"/>
              </a:rPr>
              <a:t> </a:t>
            </a:r>
            <a:r>
              <a:rPr lang="es-ES" sz="2400">
                <a:cs typeface="Times New Roman" pitchFamily="18" charset="0"/>
              </a:rPr>
              <a:t>ASCII</a:t>
            </a:r>
            <a:r>
              <a:rPr lang="es-ES" sz="2400" b="0">
                <a:cs typeface="Times New Roman" pitchFamily="18" charset="0"/>
              </a:rPr>
              <a:t>:American Standard Code for Information Interchange. Estándar Americano para Intercambio de Información. La tabla básica de caracteres ASCII esta compuesta por 128 caracteres incluyendo símbolos y caracteres de control. En ASCII cada carácter está representado por 7 bits(unos ó ceros). Existe una versión extendida de 256 caracteres. </a:t>
            </a:r>
          </a:p>
          <a:p>
            <a:pPr lvl="1" algn="just">
              <a:buFontTx/>
              <a:buChar char="•"/>
              <a:tabLst>
                <a:tab pos="-457200" algn="l"/>
              </a:tabLst>
            </a:pPr>
            <a:r>
              <a:rPr lang="es-ES" sz="2400" b="0">
                <a:cs typeface="Times New Roman" pitchFamily="18" charset="0"/>
              </a:rPr>
              <a:t> </a:t>
            </a:r>
            <a:r>
              <a:rPr lang="es-ES" sz="2400">
                <a:cs typeface="Times New Roman" pitchFamily="18" charset="0"/>
              </a:rPr>
              <a:t>EBCDIC</a:t>
            </a:r>
            <a:r>
              <a:rPr lang="es-ES" sz="2400" b="0">
                <a:cs typeface="Times New Roman" pitchFamily="18" charset="0"/>
              </a:rPr>
              <a:t> (Fully, "Extended Binary Coded Decimal Interchange </a:t>
            </a:r>
            <a:r>
              <a:rPr lang="es-ES" sz="2400" b="0">
                <a:cs typeface="Times New Roman" pitchFamily="18" charset="0"/>
                <a:hlinkClick r:id="rId2" tooltip="Code"/>
              </a:rPr>
              <a:t>Code</a:t>
            </a:r>
            <a:r>
              <a:rPr lang="es-ES" sz="2400" b="0">
                <a:cs typeface="Times New Roman" pitchFamily="18" charset="0"/>
              </a:rPr>
              <a:t>") is an 8-</a:t>
            </a:r>
            <a:r>
              <a:rPr lang="es-ES" sz="2400" b="0">
                <a:cs typeface="Times New Roman" pitchFamily="18" charset="0"/>
                <a:hlinkClick r:id="rId3" tooltip="Bit"/>
              </a:rPr>
              <a:t>bit</a:t>
            </a:r>
            <a:r>
              <a:rPr lang="es-ES" sz="2400" b="0">
                <a:cs typeface="Times New Roman" pitchFamily="18" charset="0"/>
              </a:rPr>
              <a:t> </a:t>
            </a:r>
            <a:r>
              <a:rPr lang="es-ES" sz="2400" b="0">
                <a:cs typeface="Times New Roman" pitchFamily="18" charset="0"/>
                <a:hlinkClick r:id="rId4" tooltip="Character encoding"/>
              </a:rPr>
              <a:t>character encoding</a:t>
            </a:r>
            <a:r>
              <a:rPr lang="es-ES" sz="2400" b="0">
                <a:cs typeface="Times New Roman" pitchFamily="18" charset="0"/>
              </a:rPr>
              <a:t> used on </a:t>
            </a:r>
            <a:r>
              <a:rPr lang="es-ES" sz="2400" b="0">
                <a:cs typeface="Times New Roman" pitchFamily="18" charset="0"/>
                <a:hlinkClick r:id="rId5" tooltip="IBM mainframe"/>
              </a:rPr>
              <a:t>IBM mainframes</a:t>
            </a:r>
            <a:r>
              <a:rPr lang="es-ES" sz="2400" b="0">
                <a:cs typeface="Times New Roman" pitchFamily="18" charset="0"/>
              </a:rPr>
              <a:t> and </a:t>
            </a:r>
            <a:r>
              <a:rPr lang="es-ES" sz="2400" b="0">
                <a:cs typeface="Times New Roman" pitchFamily="18" charset="0"/>
                <a:hlinkClick r:id="rId6" tooltip="AS/400"/>
              </a:rPr>
              <a:t>AS/400s</a:t>
            </a:r>
            <a:r>
              <a:rPr lang="es-ES" sz="2400" b="0">
                <a:cs typeface="Times New Roman" pitchFamily="18" charset="0"/>
              </a:rPr>
              <a:t>.</a:t>
            </a:r>
          </a:p>
          <a:p>
            <a:pPr lvl="1" algn="just">
              <a:buFontTx/>
              <a:buChar char="•"/>
              <a:tabLst>
                <a:tab pos="-457200" algn="l"/>
              </a:tabLst>
            </a:pPr>
            <a:r>
              <a:rPr lang="es-ES" sz="2400" b="0">
                <a:cs typeface="Times New Roman" pitchFamily="18" charset="0"/>
              </a:rPr>
              <a:t> </a:t>
            </a:r>
            <a:r>
              <a:rPr lang="es-ES" sz="2400">
                <a:cs typeface="Times New Roman" pitchFamily="18" charset="0"/>
              </a:rPr>
              <a:t>Unicode</a:t>
            </a:r>
            <a:r>
              <a:rPr lang="es-ES" sz="2400" b="0">
                <a:cs typeface="Times New Roman" pitchFamily="18" charset="0"/>
              </a:rPr>
              <a:t>: es una </a:t>
            </a:r>
            <a:r>
              <a:rPr lang="es-ES" sz="2400" b="0">
                <a:cs typeface="Times New Roman" pitchFamily="18" charset="0"/>
                <a:hlinkClick r:id="rId7" tooltip="Norma"/>
              </a:rPr>
              <a:t>norma</a:t>
            </a:r>
            <a:r>
              <a:rPr lang="es-ES" sz="2400" b="0">
                <a:cs typeface="Times New Roman" pitchFamily="18" charset="0"/>
              </a:rPr>
              <a:t> de </a:t>
            </a:r>
            <a:r>
              <a:rPr lang="es-ES" sz="2400" b="0">
                <a:cs typeface="Times New Roman" pitchFamily="18" charset="0"/>
                <a:hlinkClick r:id="rId8" tooltip="Codificación de caracteres"/>
              </a:rPr>
              <a:t>codificación de caracteres</a:t>
            </a:r>
            <a:r>
              <a:rPr lang="es-ES" sz="2400" b="0">
                <a:cs typeface="Times New Roman" pitchFamily="18" charset="0"/>
              </a:rPr>
              <a:t>. Su objetivo es asignar a cada posible carácter de cada posible lenguaje un número y nombre único, a diferencia de la mayor parte de los </a:t>
            </a:r>
            <a:r>
              <a:rPr lang="es-ES" sz="2400" b="0">
                <a:cs typeface="Times New Roman" pitchFamily="18" charset="0"/>
                <a:hlinkClick r:id="rId9" tooltip="ISO (Caracteres)"/>
              </a:rPr>
              <a:t>juegos ISO</a:t>
            </a:r>
            <a:r>
              <a:rPr lang="es-ES" sz="2400" b="0">
                <a:cs typeface="Times New Roman" pitchFamily="18" charset="0"/>
              </a:rPr>
              <a:t> como el </a:t>
            </a:r>
            <a:r>
              <a:rPr lang="es-ES" sz="2400" b="0">
                <a:cs typeface="Times New Roman" pitchFamily="18" charset="0"/>
                <a:hlinkClick r:id="rId10" tooltip="ISO-8859-1"/>
              </a:rPr>
              <a:t>ISO-8859-1</a:t>
            </a:r>
            <a:r>
              <a:rPr lang="es-ES" sz="2400" b="0">
                <a:cs typeface="Times New Roman" pitchFamily="18" charset="0"/>
              </a:rPr>
              <a:t>, que sólo definen los necesarios para un idioma o zona geográfica.</a:t>
            </a:r>
          </a:p>
          <a:p>
            <a:pPr lvl="1" algn="just">
              <a:buFontTx/>
              <a:buChar char="•"/>
              <a:tabLst>
                <a:tab pos="-457200" algn="l"/>
              </a:tabLst>
            </a:pPr>
            <a:endParaRPr lang="es-ES" sz="2400" b="0">
              <a:cs typeface="Times New Roman" pitchFamily="18" charset="0"/>
            </a:endParaRPr>
          </a:p>
          <a:p>
            <a:pPr lvl="1" algn="just">
              <a:buFontTx/>
              <a:buChar char="•"/>
              <a:tabLst>
                <a:tab pos="-457200" algn="l"/>
              </a:tabLst>
            </a:pPr>
            <a:endParaRPr lang="es-ES_tradnl" sz="2400" b="0">
              <a:cs typeface="Courier New" pitchFamily="49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cs typeface="Times New Roman" pitchFamily="18" charset="0"/>
            </a:endParaRPr>
          </a:p>
          <a:p>
            <a:pPr>
              <a:tabLst>
                <a:tab pos="-457200" algn="l"/>
              </a:tabLst>
            </a:pPr>
            <a:endParaRPr lang="es-ES_tradnl" sz="24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1.1 Informática: Definición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243013" y="1979613"/>
            <a:ext cx="2065337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/>
              <a:t>INFOR</a:t>
            </a:r>
            <a:r>
              <a:rPr lang="es-ES_tradnl" sz="2400" b="0"/>
              <a:t>mación</a:t>
            </a:r>
            <a:endParaRPr lang="es-ES_tradnl" sz="2400"/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5715000" y="1979613"/>
            <a:ext cx="2133600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 anchorCtr="1">
            <a:spAutoFit/>
          </a:bodyPr>
          <a:lstStyle/>
          <a:p>
            <a:r>
              <a:rPr lang="es-ES_tradnl" sz="2400" b="0"/>
              <a:t>auto</a:t>
            </a:r>
            <a:r>
              <a:rPr lang="es-ES_tradnl" sz="2400"/>
              <a:t>MÁTICA</a:t>
            </a:r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 flipV="1">
            <a:off x="3581400" y="1752600"/>
            <a:ext cx="1828800" cy="16764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969696"/>
          </a:solidFill>
          <a:ln w="3175">
            <a:noFill/>
            <a:prstDash val="sysDot"/>
            <a:miter lim="800000"/>
            <a:headEnd/>
            <a:tailEnd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3282950" y="3657600"/>
            <a:ext cx="2438400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INFORMÁTICA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838200" y="5075238"/>
            <a:ext cx="7829550" cy="8255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 anchorCtr="1">
            <a:spAutoFit/>
          </a:bodyPr>
          <a:lstStyle/>
          <a:p>
            <a:pPr algn="ctr"/>
            <a:r>
              <a:rPr lang="es-ES_tradnl" sz="2400"/>
              <a:t>Informática = ciencia encargada del tratamiento automático de la información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Unidad de Información (Memoria)</a:t>
            </a:r>
            <a:endParaRPr lang="en-GB"/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55689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cs typeface="Times New Roman" pitchFamily="18" charset="0"/>
              </a:rPr>
              <a:t> </a:t>
            </a:r>
            <a:r>
              <a:rPr lang="es-ES_tradnl" sz="2400" b="0">
                <a:latin typeface="Courier New" pitchFamily="49" charset="0"/>
                <a:cs typeface="Courier New" pitchFamily="49" charset="0"/>
              </a:rPr>
              <a:t>las </a:t>
            </a:r>
            <a:r>
              <a:rPr lang="es-ES_tradnl" sz="2400">
                <a:latin typeface="Courier New" pitchFamily="49" charset="0"/>
                <a:cs typeface="Courier New" pitchFamily="49" charset="0"/>
              </a:rPr>
              <a:t>operaciones aritm</a:t>
            </a:r>
            <a:r>
              <a:rPr lang="es-ES_tradnl" sz="2400">
                <a:latin typeface="Times New Roman"/>
                <a:cs typeface="Courier New" pitchFamily="49" charset="0"/>
              </a:rPr>
              <a:t>é</a:t>
            </a:r>
            <a:r>
              <a:rPr lang="es-ES_tradnl" sz="2400">
                <a:latin typeface="Courier New" pitchFamily="49" charset="0"/>
                <a:cs typeface="Courier New" pitchFamily="49" charset="0"/>
              </a:rPr>
              <a:t>ticas</a:t>
            </a:r>
            <a:r>
              <a:rPr lang="es-ES_tradnl" sz="2400" b="0">
                <a:latin typeface="Courier New" pitchFamily="49" charset="0"/>
                <a:cs typeface="Courier New" pitchFamily="49" charset="0"/>
              </a:rPr>
              <a:t> con datos num</a:t>
            </a:r>
            <a:r>
              <a:rPr lang="es-ES_tradnl" sz="2400" b="0">
                <a:latin typeface="Times New Roman"/>
                <a:cs typeface="Courier New" pitchFamily="49" charset="0"/>
              </a:rPr>
              <a:t>é</a:t>
            </a:r>
            <a:r>
              <a:rPr lang="es-ES_tradnl" sz="2400" b="0">
                <a:latin typeface="Courier New" pitchFamily="49" charset="0"/>
                <a:cs typeface="Courier New" pitchFamily="49" charset="0"/>
              </a:rPr>
              <a:t>ricos se suelen realizar en una </a:t>
            </a:r>
            <a:r>
              <a:rPr lang="es-ES_tradnl" sz="2400">
                <a:latin typeface="Courier New" pitchFamily="49" charset="0"/>
                <a:cs typeface="Courier New" pitchFamily="49" charset="0"/>
              </a:rPr>
              <a:t>representaci</a:t>
            </a:r>
            <a:r>
              <a:rPr lang="es-ES_tradnl" sz="2400">
                <a:latin typeface="Times New Roman"/>
                <a:cs typeface="Courier New" pitchFamily="49" charset="0"/>
              </a:rPr>
              <a:t>ó</a:t>
            </a:r>
            <a:r>
              <a:rPr lang="es-ES_tradnl" sz="2400">
                <a:latin typeface="Courier New" pitchFamily="49" charset="0"/>
                <a:cs typeface="Courier New" pitchFamily="49" charset="0"/>
              </a:rPr>
              <a:t>n</a:t>
            </a:r>
            <a:r>
              <a:rPr lang="es-ES_tradnl" sz="2400" b="0">
                <a:latin typeface="Courier New" pitchFamily="49" charset="0"/>
                <a:cs typeface="Courier New" pitchFamily="49" charset="0"/>
              </a:rPr>
              <a:t> m</a:t>
            </a:r>
            <a:r>
              <a:rPr lang="es-ES_tradnl" sz="2400" b="0">
                <a:latin typeface="Times New Roman"/>
                <a:cs typeface="Courier New" pitchFamily="49" charset="0"/>
              </a:rPr>
              <a:t>á</a:t>
            </a:r>
            <a:r>
              <a:rPr lang="es-ES_tradnl" sz="2400" b="0">
                <a:latin typeface="Courier New" pitchFamily="49" charset="0"/>
                <a:cs typeface="Courier New" pitchFamily="49" charset="0"/>
              </a:rPr>
              <a:t>s adecuada para este objetivo: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basada en el sistema de numeraci</a:t>
            </a:r>
            <a:r>
              <a:rPr lang="es-ES_tradnl" sz="2400">
                <a:latin typeface="Times New Roman"/>
                <a:cs typeface="Times New Roman" pitchFamily="18" charset="0"/>
              </a:rPr>
              <a:t>ó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n en base dos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, sistema que puede considerarse como una codificaci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en binario, pero que al ser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una representaci</a:t>
            </a:r>
            <a:r>
              <a:rPr lang="es-ES_tradnl" sz="2400">
                <a:latin typeface="Times New Roman"/>
                <a:cs typeface="Times New Roman" pitchFamily="18" charset="0"/>
              </a:rPr>
              <a:t>ó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n num</a:t>
            </a:r>
            <a:r>
              <a:rPr lang="es-ES_tradnl" sz="2400">
                <a:latin typeface="Times New Roman"/>
                <a:cs typeface="Times New Roman" pitchFamily="18" charset="0"/>
              </a:rPr>
              <a:t>é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rica posicional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es muy apta para la realizaci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de operaciones aritm</a:t>
            </a:r>
            <a:r>
              <a:rPr lang="es-ES_tradnl" sz="2400" b="0">
                <a:latin typeface="Times New Roman"/>
                <a:cs typeface="Times New Roman" pitchFamily="18" charset="0"/>
              </a:rPr>
              <a:t>é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ticas.</a:t>
            </a:r>
          </a:p>
          <a:p>
            <a:pPr algn="just"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con 2 bits con 3 bits  con 4 bits 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00		 000	100		0000	0100	1000	1100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01		 001	101		0001	0101	1001	1101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10	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2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 010	110	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3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0010	0110	1010	1110	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4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11		 011	111		0011	0111	1011	1111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Sistemas de Numeración y Binario</a:t>
            </a:r>
            <a:endParaRPr lang="en-GB"/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262979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El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hombre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trabaja normalmente en sistema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decimal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y el </a:t>
            </a:r>
            <a:r>
              <a:rPr lang="es-ES_tradnl" sz="2400" dirty="0" smtClean="0">
                <a:latin typeface="Courier New" pitchFamily="49" charset="0"/>
                <a:cs typeface="Times New Roman" pitchFamily="18" charset="0"/>
              </a:rPr>
              <a:t>computador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binario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El sistema de numeración decimal (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base 10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), utiliza diez símbolos (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0, 1, 2, 3, ..., 9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). 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El sistema de numeración binaria (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base 2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 utiliza solamente dos símbolos (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0 y 1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). 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La posición  de uno de estos símbolos en un número indica la potencia que se asigna a este símbolo </a:t>
            </a:r>
            <a:r>
              <a:rPr lang="es-ES_tradnl" sz="2400" b="0" i="1" dirty="0">
                <a:latin typeface="Courier New" pitchFamily="49" charset="0"/>
                <a:cs typeface="Times New Roman" pitchFamily="18" charset="0"/>
              </a:rPr>
              <a:t>" </a:t>
            </a:r>
            <a:r>
              <a:rPr lang="es-ES_tradnl" sz="2400" i="1" dirty="0">
                <a:latin typeface="Courier New" pitchFamily="49" charset="0"/>
                <a:cs typeface="Times New Roman" pitchFamily="18" charset="0"/>
              </a:rPr>
              <a:t>Sistema posicional</a:t>
            </a:r>
            <a:r>
              <a:rPr lang="es-ES_tradnl" sz="2400" b="0" i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". 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sistema de numeración decimal (base 10): 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		837=8 * (10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 + 3 * (10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 + 7 * (10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sistema de numeración binario (base 2):</a:t>
            </a:r>
          </a:p>
          <a:p>
            <a:pPr lvl="2" algn="just"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1101000101=1*(2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9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)+1*(2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8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)+0*(2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7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)+1*(2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6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)+0*(2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5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)+0*(2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4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)+0*(2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3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)+1*(2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)+0*(2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)+1*(2</a:t>
            </a:r>
            <a:r>
              <a:rPr lang="es-ES_tradnl" sz="2400" b="0" baseline="30000" dirty="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)=837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Conversión Decimal a Binario</a:t>
            </a:r>
            <a:endParaRPr lang="en-GB"/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5689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Regla: Se divide el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 decimal por 2 y se obtiene el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 binario de los restos.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248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04   124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08   04  62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0    0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02  31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11  15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7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 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 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3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     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1   1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    &lt;--------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248 (decimal) -&gt; 11111000 (binario)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1*(2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7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)+1*(2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6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)+......+0*(2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)-&gt;248</a:t>
            </a: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 de numeración Hexadecimal</a:t>
            </a:r>
            <a:endParaRPr lang="en-GB"/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632311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computadores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utilizan el sistema de numeraci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binario para los procesos internos, al requerir dicha informaci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el usuario, la comunicaci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se establece mediante un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sistema de numeraci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n intermedio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como es el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hexadecimal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de modo, que dicha comunicaci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no resulte una interminable colecci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de 0 y 1.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Hexadecimal significa 16, los s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í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mbolos utilizados ser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del 0 al 9 y las letras de la A </a:t>
            </a:r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la F, por lo que para representar cualquier informaci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almacenada en un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octeto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 mediante el sistema de numeraci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binario, es decir, mediante ocho unos o ceros, se podr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realizar con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dos s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í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mbolos hexadecimales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 de numeración Hexadecimal</a:t>
            </a:r>
            <a:endParaRPr lang="en-GB"/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3340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</a:t>
            </a:r>
            <a:r>
              <a:rPr lang="es-ES_tradnl" sz="2000" b="0" u="sng">
                <a:latin typeface="Courier New" pitchFamily="49" charset="0"/>
                <a:cs typeface="Times New Roman" pitchFamily="18" charset="0"/>
              </a:rPr>
              <a:t>DECIMAL</a:t>
            </a: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</a:t>
            </a:r>
            <a:r>
              <a:rPr lang="es-ES_tradnl" sz="2000" b="0" u="sng">
                <a:latin typeface="Courier New" pitchFamily="49" charset="0"/>
                <a:cs typeface="Times New Roman" pitchFamily="18" charset="0"/>
              </a:rPr>
              <a:t>HEXADECIMAL</a:t>
            </a: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	</a:t>
            </a:r>
            <a:r>
              <a:rPr lang="es-ES_tradnl" sz="2000" b="0" u="sng">
                <a:latin typeface="Courier New" pitchFamily="49" charset="0"/>
                <a:cs typeface="Times New Roman" pitchFamily="18" charset="0"/>
              </a:rPr>
              <a:t>BINARIO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0			0		0000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1			1		0001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2			2		0010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3			3		0011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4			4		0100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5			5		0101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6			6		0110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7			7		0111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8			8		1000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 9			9		1001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10			A		1010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11			B		1011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12			C		1100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13			D		1101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14			E		1110</a:t>
            </a:r>
          </a:p>
          <a:p>
            <a:pPr algn="just">
              <a:tabLst>
                <a:tab pos="-457200" algn="l"/>
              </a:tabLst>
            </a:pPr>
            <a:r>
              <a:rPr lang="es-ES_tradnl" sz="2000" b="0">
                <a:latin typeface="Courier New" pitchFamily="49" charset="0"/>
                <a:cs typeface="Times New Roman" pitchFamily="18" charset="0"/>
              </a:rPr>
              <a:t>	 15			F		1111</a:t>
            </a:r>
            <a:r>
              <a:rPr lang="es-ES" sz="2000" b="0">
                <a:latin typeface="Courier New" pitchFamily="49" charset="0"/>
                <a:cs typeface="Times New Roman" pitchFamily="18" charset="0"/>
              </a:rPr>
              <a:t> </a:t>
            </a:r>
            <a:endParaRPr lang="es-ES_tradnl" sz="20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 de numeración Hexadecimal</a:t>
            </a:r>
            <a:endParaRPr lang="en-GB"/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37433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El proceso de conversi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ser</a:t>
            </a:r>
            <a:r>
              <a:rPr lang="es-ES_tradnl" sz="2400" b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similar a los tratados con anterioridad: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248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16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088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15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8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248(decimal)=15 8 = F8 = F8(hexadecimal)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F8(hex)=F*(16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)+8*(16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)=15*16+ 8*1(decimal)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 de Binario (Operaciones Matemáticas)</a:t>
            </a:r>
            <a:endParaRPr lang="en-GB"/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2038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SUMA          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	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RESTA        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0+0=0				0-0=0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0+1=1				0-1=1 y debo 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1+0=1				1-0=1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1+1=0 y llevo 1		1-1=0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MULTIPLICACION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	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DIVISION     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0.0=0				0:0=-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0.1=0				0:1=0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1.0=0				1:0=oo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1.1=1          		1:1=1	</a:t>
            </a:r>
            <a:r>
              <a:rPr lang="es-ES" sz="2400" b="0">
                <a:latin typeface="Courier New" pitchFamily="49" charset="0"/>
                <a:cs typeface="Times New Roman" pitchFamily="18" charset="0"/>
              </a:rPr>
              <a:t> 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Sistema de Binario (Operaciones Lógicas)</a:t>
            </a:r>
            <a:endParaRPr lang="en-GB"/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5689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Otro tipo de operaciones son las booleanas u operaciones l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gicas : AND, OR y NOT. Estas operaciones se rigen seg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las siguientes tablas:</a:t>
            </a: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 u="sng">
                <a:latin typeface="Courier New" pitchFamily="49" charset="0"/>
                <a:cs typeface="Times New Roman" pitchFamily="18" charset="0"/>
              </a:rPr>
              <a:t>SUMA BOOLEANA (OR)</a:t>
            </a:r>
            <a:r>
              <a:rPr lang="en-GB" sz="2400" b="0">
                <a:latin typeface="Courier New" pitchFamily="49" charset="0"/>
                <a:cs typeface="Times New Roman" pitchFamily="18" charset="0"/>
              </a:rPr>
              <a:t>     </a:t>
            </a:r>
            <a:r>
              <a:rPr lang="en-GB" sz="2400" b="0" u="sng">
                <a:latin typeface="Courier New" pitchFamily="49" charset="0"/>
                <a:cs typeface="Times New Roman" pitchFamily="18" charset="0"/>
              </a:rPr>
              <a:t>PRODUCTO BOOLEANO (AND)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Courier New" pitchFamily="49" charset="0"/>
                <a:cs typeface="Times New Roman" pitchFamily="18" charset="0"/>
              </a:rPr>
              <a:t>     0 OR 0=0			   0 AND 0=0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Courier New" pitchFamily="49" charset="0"/>
                <a:cs typeface="Times New Roman" pitchFamily="18" charset="0"/>
              </a:rPr>
              <a:t>     0 OR 1=1			   0 AND 1=0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Courier New" pitchFamily="49" charset="0"/>
                <a:cs typeface="Times New Roman" pitchFamily="18" charset="0"/>
              </a:rPr>
              <a:t>     1 OR 0=1			   1 AND 0=0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Courier New" pitchFamily="49" charset="0"/>
                <a:cs typeface="Times New Roman" pitchFamily="18" charset="0"/>
              </a:rPr>
              <a:t>     1 OR 1=1 		   	   1 AND 1=1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Times New Roman"/>
                <a:cs typeface="Times New Roman" pitchFamily="18" charset="0"/>
              </a:rPr>
              <a:t> 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 u="sng">
                <a:latin typeface="Courier New" pitchFamily="49" charset="0"/>
                <a:cs typeface="Times New Roman" pitchFamily="18" charset="0"/>
              </a:rPr>
              <a:t>INVERSION BOOLEANA (NOT)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n-GB" sz="2400" b="0">
                <a:latin typeface="Courier New" pitchFamily="49" charset="0"/>
                <a:cs typeface="Times New Roman" pitchFamily="18" charset="0"/>
              </a:rPr>
              <a:t>      NOT 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 = 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NOT 1 = 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la Información</a:t>
            </a:r>
            <a:endParaRPr lang="en-GB"/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4154984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Los 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computadores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procesan dos tipos de informaci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n: las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INSTRUCCIONES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que forman parte del programa y los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DATOS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que manejar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dichas instrucciones.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En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Unidad Central de Proceso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la informaci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se transmite y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procesa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en unidades denominadas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palabras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. La longitud de la palabra depende de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estructura interna de cada modelo de </a:t>
            </a:r>
            <a:r>
              <a:rPr lang="es-ES_tradnl" sz="2400" dirty="0" smtClean="0">
                <a:latin typeface="Courier New" pitchFamily="49" charset="0"/>
                <a:cs typeface="Times New Roman" pitchFamily="18" charset="0"/>
              </a:rPr>
              <a:t>computador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,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pudiendo ser las mas normales de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8, 16, 32, 64 bits.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dirty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la Información</a:t>
            </a:r>
            <a:endParaRPr lang="en-GB"/>
          </a:p>
        </p:txBody>
      </p:sp>
      <p:sp>
        <p:nvSpPr>
          <p:cNvPr id="137219" name="Rectangle 1027"/>
          <p:cNvSpPr>
            <a:spLocks noChangeArrowheads="1"/>
          </p:cNvSpPr>
          <p:nvPr/>
        </p:nvSpPr>
        <p:spPr bwMode="auto">
          <a:xfrm>
            <a:off x="304800" y="1066800"/>
            <a:ext cx="8610600" cy="489364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Para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leer o escribir un dato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o ejecutar una instrucci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n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del programa almacenado en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memoria principal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se da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direcci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n de la palabra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donde se quiere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leer o escribir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por tanto para obtener un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buen aprovechamiento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de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memoria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la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longitud de la palabra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debe ser un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ú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ltiplo del n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ú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mero de bits utilizados para representar un car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cter.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As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í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en los 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computadores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de 8,16,32,64 bits se utilizan c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digos de E/S de 8 bits (EBCDIC o ASCII) y tanto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las longitudes de las instrucciones como la longitud de los datos ser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n m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ú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ltiplos de 8.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1.1 Otras definiciones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47800"/>
            <a:ext cx="8569325" cy="5005388"/>
          </a:xfrm>
        </p:spPr>
        <p:txBody>
          <a:bodyPr/>
          <a:lstStyle/>
          <a:p>
            <a:r>
              <a:rPr lang="es-ES_tradnl" sz="2400" dirty="0"/>
              <a:t>Conjunto de conocimiento científicos y técnicos que hacen posible el tratamiento automático de la información por medio de </a:t>
            </a:r>
            <a:r>
              <a:rPr lang="es-ES_tradnl" sz="2400" dirty="0" smtClean="0"/>
              <a:t>computadores </a:t>
            </a:r>
            <a:r>
              <a:rPr lang="es-ES_tradnl" sz="2400" b="0" i="1" dirty="0"/>
              <a:t>(RAE)</a:t>
            </a:r>
            <a:endParaRPr lang="es-ES_tradnl" sz="2400" dirty="0"/>
          </a:p>
          <a:p>
            <a:r>
              <a:rPr lang="es-ES_tradnl" sz="2400" dirty="0"/>
              <a:t>Ciencia responsable del tratamiento automático y racional de la información considerada como soporte del conocimiento de la sociedad y las comunicaciones en los campos social, económico y técnico.</a:t>
            </a:r>
          </a:p>
          <a:p>
            <a:r>
              <a:rPr lang="es-ES_tradnl" sz="2400" dirty="0"/>
              <a:t>Área de conocimiento que reúne todos los aspectos necesarios para el diseño y uso de los </a:t>
            </a:r>
            <a:r>
              <a:rPr lang="es-ES_tradnl" sz="2400" dirty="0" smtClean="0"/>
              <a:t>computadores</a:t>
            </a:r>
            <a:r>
              <a:rPr lang="es-ES_tradnl" sz="2400" dirty="0"/>
              <a:t>.</a:t>
            </a:r>
          </a:p>
          <a:p>
            <a:endParaRPr lang="es-ES" sz="2400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Tipos de Datos (Representación Interna)</a:t>
            </a:r>
            <a:endParaRPr lang="en-GB"/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3378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La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representaci</a:t>
            </a:r>
            <a:r>
              <a:rPr lang="es-ES_tradnl" sz="2400">
                <a:latin typeface="Times New Roman"/>
                <a:cs typeface="Times New Roman" pitchFamily="18" charset="0"/>
              </a:rPr>
              <a:t>ó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n interna 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de datos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depende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del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 tipo de dato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y del lenguaje de programaci</a:t>
            </a:r>
            <a:r>
              <a:rPr lang="es-ES_tradnl" sz="2400">
                <a:latin typeface="Times New Roman"/>
                <a:cs typeface="Times New Roman" pitchFamily="18" charset="0"/>
              </a:rPr>
              <a:t>ó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n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. Los tipos de datos m</a:t>
            </a:r>
            <a:r>
              <a:rPr lang="es-ES_tradnl" sz="2400" b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s significativos pueden ser: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 TEXTO o CAR</a:t>
            </a:r>
            <a:r>
              <a:rPr lang="es-ES_tradnl" sz="2400">
                <a:latin typeface="Times New Roman"/>
                <a:cs typeface="Times New Roman" pitchFamily="18" charset="0"/>
              </a:rPr>
              <a:t>Á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CTER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 LOGICO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 COMPLEJO SIMPLE O DOBLE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ENTERO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 REAL SIMPLE O DOBLE PRECISION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Tipo Texto o Carácter</a:t>
            </a:r>
            <a:endParaRPr lang="en-GB"/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452431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Los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datos tipo Car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cter o texto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se suelen denominar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Alfab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é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ticos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si est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compuestos solamente por letras y 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Alfanum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é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ricos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si est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n compuestos por letras, n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meros y/o caracteres especiales.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 Estos tipos de datos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se almacenan siempre en el c</a:t>
            </a:r>
            <a:r>
              <a:rPr lang="es-ES_tradnl" sz="2400" dirty="0">
                <a:latin typeface="Times New Roman"/>
                <a:cs typeface="Times New Roman" pitchFamily="18" charset="0"/>
              </a:rPr>
              <a:t>ó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digo de E/S utilizado por el </a:t>
            </a:r>
            <a:r>
              <a:rPr lang="es-ES_tradnl" sz="2400" dirty="0" smtClean="0">
                <a:latin typeface="Courier New" pitchFamily="49" charset="0"/>
                <a:cs typeface="Times New Roman" pitchFamily="18" charset="0"/>
              </a:rPr>
              <a:t>computador</a:t>
            </a:r>
            <a:r>
              <a:rPr lang="es-ES_tradnl" sz="2400" b="0" dirty="0" smtClean="0">
                <a:latin typeface="Courier New" pitchFamily="49" charset="0"/>
                <a:cs typeface="Times New Roman" pitchFamily="18" charset="0"/>
              </a:rPr>
              <a:t>. 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En el caso del </a:t>
            </a:r>
            <a:r>
              <a:rPr lang="es-ES_tradnl" sz="2400" dirty="0">
                <a:latin typeface="Courier New" pitchFamily="49" charset="0"/>
                <a:cs typeface="Times New Roman" pitchFamily="18" charset="0"/>
              </a:rPr>
              <a:t>ASCII o EBCDIC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, un car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cter por byte, sin realizarse internamente ninguna </a:t>
            </a:r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transformaci</a:t>
            </a:r>
            <a:r>
              <a:rPr lang="es-ES_tradnl" sz="2400" b="0" dirty="0" err="1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 dirty="0" err="1">
                <a:latin typeface="Courier New" pitchFamily="49" charset="0"/>
                <a:cs typeface="Times New Roman" pitchFamily="18" charset="0"/>
              </a:rPr>
              <a:t>n.Ejm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:</a:t>
            </a:r>
            <a:r>
              <a:rPr lang="es-ES_tradnl" sz="2400" b="0" dirty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MICRO           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 dirty="0">
                <a:latin typeface="Courier New" pitchFamily="49" charset="0"/>
                <a:cs typeface="Times New Roman" pitchFamily="18" charset="0"/>
              </a:rPr>
              <a:t>0100 1101   0100 1001   0100 0011   0101 0010   0100 1111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Lógico</a:t>
            </a:r>
            <a:endParaRPr lang="en-GB"/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48387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Representan un valor del </a:t>
            </a:r>
            <a:r>
              <a:rPr lang="es-ES_tradnl" sz="2400" b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lgebra de Boole binaria:</a:t>
            </a: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lvl="1" algn="just">
              <a:buFontTx/>
              <a:buChar char="-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 falso</a:t>
            </a:r>
          </a:p>
          <a:p>
            <a:pPr lvl="1" algn="just">
              <a:buFontTx/>
              <a:buChar char="-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 verdadero</a:t>
            </a: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La representaci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interna de este tipo de dato es muy variada siendo quiz</a:t>
            </a:r>
            <a:r>
              <a:rPr lang="es-ES_tradnl" sz="2400" b="0">
                <a:latin typeface="Times New Roman"/>
                <a:cs typeface="Times New Roman" pitchFamily="18" charset="0"/>
              </a:rPr>
              <a:t>á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la mas com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la de completar todo el espacio de la palabra a ceros o a unos dependiendo del caso, o el de identificar el dato solamente con el bit extremo derecho 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1.</a:t>
            </a: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</a:t>
            </a:r>
            <a:endParaRPr lang="en-GB"/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93407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La representaci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en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binario puro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consiste en el almacenamiento de los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meros, descritos mediante el sistema de numeraci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decimal, en el sistema de numeraci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binario.</a:t>
            </a:r>
          </a:p>
          <a:p>
            <a:pPr algn="just"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Ejemplo:</a:t>
            </a: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En una palabra de (16 bits) almacenar el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 entero 15.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15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7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3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| 2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1111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(Binario con Signo)</a:t>
            </a:r>
            <a:endParaRPr lang="en-GB"/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5689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El signo se representa en el bit extremo izquierdo de la palabra mediante: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				0 ... +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				1 ... -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+15 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0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1111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-15 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0000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1111 </a:t>
            </a:r>
            <a:r>
              <a:rPr lang="es-ES_tradnl" sz="2400" b="0">
                <a:latin typeface="Times New Roman"/>
                <a:cs typeface="Times New Roman" pitchFamily="18" charset="0"/>
              </a:rPr>
              <a:t>¦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Times New Roman"/>
                <a:cs typeface="Times New Roman" pitchFamily="18" charset="0"/>
              </a:rPr>
              <a:t> 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De esta forma, el mayor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 almacenable en 2 bytes ser</a:t>
            </a:r>
            <a:r>
              <a:rPr lang="es-ES_tradnl" sz="2400" b="0">
                <a:latin typeface="Times New Roman"/>
                <a:cs typeface="Times New Roman" pitchFamily="18" charset="0"/>
              </a:rPr>
              <a:t>í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a representado por 15 unos con lo que se podr</a:t>
            </a:r>
            <a:r>
              <a:rPr lang="es-ES_tradnl" sz="2400" b="0">
                <a:latin typeface="Times New Roman"/>
                <a:cs typeface="Times New Roman" pitchFamily="18" charset="0"/>
              </a:rPr>
              <a:t>í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a almacenar un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mero:</a:t>
            </a: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lvl="1"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2</a:t>
            </a:r>
            <a:r>
              <a:rPr lang="es-ES_tradnl" sz="2400" b="0" baseline="30000">
                <a:latin typeface="Courier New" pitchFamily="49" charset="0"/>
                <a:cs typeface="Times New Roman" pitchFamily="18" charset="0"/>
              </a:rPr>
              <a:t>15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=32768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meros (0 a 32767</a:t>
            </a:r>
            <a:r>
              <a:rPr lang="es-ES" sz="2400" b="0">
                <a:latin typeface="Courier New" pitchFamily="49" charset="0"/>
                <a:cs typeface="Times New Roman" pitchFamily="18" charset="0"/>
              </a:rPr>
              <a:t>) donde el bit 16 es el signo(-32767..-0,0..+32767)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(Complemento a 2)</a:t>
            </a:r>
            <a:endParaRPr lang="en-GB"/>
          </a:p>
        </p:txBody>
      </p:sp>
      <p:sp>
        <p:nvSpPr>
          <p:cNvPr id="139267" name="Rectangle 1027"/>
          <p:cNvSpPr>
            <a:spLocks noChangeArrowheads="1"/>
          </p:cNvSpPr>
          <p:nvPr/>
        </p:nvSpPr>
        <p:spPr bwMode="auto">
          <a:xfrm>
            <a:off x="304800" y="1066800"/>
            <a:ext cx="8610600" cy="37433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" sz="2400" b="0">
                <a:latin typeface="Arial" charset="0"/>
                <a:cs typeface="Arial" charset="0"/>
              </a:rPr>
              <a:t>Para </a:t>
            </a:r>
            <a:r>
              <a:rPr lang="es-ES" sz="2400">
                <a:latin typeface="Arial" charset="0"/>
                <a:cs typeface="Arial" charset="0"/>
              </a:rPr>
              <a:t>representar</a:t>
            </a:r>
            <a:r>
              <a:rPr lang="es-ES" sz="2400" b="0">
                <a:latin typeface="Arial" charset="0"/>
                <a:cs typeface="Arial" charset="0"/>
              </a:rPr>
              <a:t> un </a:t>
            </a:r>
            <a:r>
              <a:rPr lang="es-ES" sz="2400">
                <a:latin typeface="Arial" charset="0"/>
                <a:cs typeface="Arial" charset="0"/>
              </a:rPr>
              <a:t>n</a:t>
            </a:r>
            <a:r>
              <a:rPr lang="es-ES" sz="2400">
                <a:latin typeface="Times New Roman"/>
                <a:cs typeface="Arial" charset="0"/>
              </a:rPr>
              <a:t>ú</a:t>
            </a:r>
            <a:r>
              <a:rPr lang="es-ES" sz="2400">
                <a:latin typeface="Arial" charset="0"/>
                <a:cs typeface="Arial" charset="0"/>
              </a:rPr>
              <a:t>mero negativo</a:t>
            </a:r>
            <a:r>
              <a:rPr lang="es-ES" sz="2400" b="0">
                <a:latin typeface="Arial" charset="0"/>
                <a:cs typeface="Arial" charset="0"/>
              </a:rPr>
              <a:t> se puede utilizar el </a:t>
            </a:r>
            <a:r>
              <a:rPr lang="es-ES" sz="2400">
                <a:latin typeface="Arial" charset="0"/>
                <a:cs typeface="Arial" charset="0"/>
              </a:rPr>
              <a:t>complemento de ese n</a:t>
            </a:r>
            <a:r>
              <a:rPr lang="es-ES" sz="2400">
                <a:latin typeface="Times New Roman"/>
                <a:cs typeface="Arial" charset="0"/>
              </a:rPr>
              <a:t>ú</a:t>
            </a:r>
            <a:r>
              <a:rPr lang="es-ES" sz="2400">
                <a:latin typeface="Arial" charset="0"/>
                <a:cs typeface="Arial" charset="0"/>
              </a:rPr>
              <a:t>mero a la base</a:t>
            </a:r>
            <a:r>
              <a:rPr lang="es-ES" sz="2400" b="0">
                <a:latin typeface="Arial" charset="0"/>
                <a:cs typeface="Arial" charset="0"/>
              </a:rPr>
              <a:t>. 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" sz="2400" b="0">
                <a:latin typeface="Arial" charset="0"/>
                <a:cs typeface="Arial" charset="0"/>
              </a:rPr>
              <a:t> El complemento a la base de un n</a:t>
            </a:r>
            <a:r>
              <a:rPr lang="es-ES" sz="2400" b="0">
                <a:latin typeface="Times New Roman"/>
                <a:cs typeface="Arial" charset="0"/>
              </a:rPr>
              <a:t>ú</a:t>
            </a:r>
            <a:r>
              <a:rPr lang="es-ES" sz="2400" b="0">
                <a:latin typeface="Arial" charset="0"/>
                <a:cs typeface="Arial" charset="0"/>
              </a:rPr>
              <a:t>mero, </a:t>
            </a:r>
            <a:r>
              <a:rPr lang="es-ES" sz="2400">
                <a:latin typeface="Arial" charset="0"/>
                <a:cs typeface="Arial" charset="0"/>
              </a:rPr>
              <a:t>es el n</a:t>
            </a:r>
            <a:r>
              <a:rPr lang="es-ES" sz="2400">
                <a:latin typeface="Times New Roman"/>
                <a:cs typeface="Arial" charset="0"/>
              </a:rPr>
              <a:t>ú</a:t>
            </a:r>
            <a:r>
              <a:rPr lang="es-ES" sz="2400">
                <a:latin typeface="Arial" charset="0"/>
                <a:cs typeface="Arial" charset="0"/>
              </a:rPr>
              <a:t>mero que resulta de restar a cada una de las cifras del n</a:t>
            </a:r>
            <a:r>
              <a:rPr lang="es-ES" sz="2400">
                <a:latin typeface="Times New Roman"/>
                <a:cs typeface="Arial" charset="0"/>
              </a:rPr>
              <a:t>ú</a:t>
            </a:r>
            <a:r>
              <a:rPr lang="es-ES" sz="2400">
                <a:latin typeface="Arial" charset="0"/>
                <a:cs typeface="Arial" charset="0"/>
              </a:rPr>
              <a:t>mero N a la base menos uno del sistema que se est</a:t>
            </a:r>
            <a:r>
              <a:rPr lang="es-ES" sz="2400">
                <a:latin typeface="Times New Roman"/>
                <a:cs typeface="Arial" charset="0"/>
              </a:rPr>
              <a:t>é</a:t>
            </a:r>
            <a:r>
              <a:rPr lang="es-ES" sz="2400">
                <a:latin typeface="Arial" charset="0"/>
                <a:cs typeface="Arial" charset="0"/>
              </a:rPr>
              <a:t> utilizando y posteriormente sumar uno a la diferencia obtenida</a:t>
            </a:r>
            <a:r>
              <a:rPr lang="es-ES" sz="2400" b="0">
                <a:latin typeface="Arial" charset="0"/>
                <a:cs typeface="Arial" charset="0"/>
              </a:rPr>
              <a:t>. 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Ejemplo: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Complemento en base 10 del 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 53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(base-1=9)1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Paso:99-53=46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		2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Paso:46+ 1=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47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(Signo)</a:t>
            </a:r>
            <a:endParaRPr lang="en-GB"/>
          </a:p>
        </p:txBody>
      </p:sp>
      <p:sp>
        <p:nvSpPr>
          <p:cNvPr id="140291" name="Rectangle 1027"/>
          <p:cNvSpPr>
            <a:spLocks noChangeArrowheads="1"/>
          </p:cNvSpPr>
          <p:nvPr/>
        </p:nvSpPr>
        <p:spPr bwMode="auto">
          <a:xfrm>
            <a:off x="304800" y="1066800"/>
            <a:ext cx="8610600" cy="593407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Ejemplo: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Restar 65-23 mediante complemento a 10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Esta debiera ser 65-23=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42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.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paso:99-23=76 +1 =77 (complemento base 10 de 23, sustraendo)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paso:65+77=1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42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(descartamos lo cifra arrastrada)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_tradnl" sz="2400" b="0" u="sng">
                <a:latin typeface="Courier New" pitchFamily="49" charset="0"/>
                <a:cs typeface="Times New Roman" pitchFamily="18" charset="0"/>
              </a:rPr>
              <a:t> Ejemplo: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realizar la misma operaci</a:t>
            </a:r>
            <a:r>
              <a:rPr lang="es-ES_tradnl" sz="2400" b="0">
                <a:latin typeface="Times New Roman"/>
                <a:cs typeface="Times New Roman" pitchFamily="18" charset="0"/>
              </a:rPr>
              <a:t>ó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 65-23 mediante complemento en base 2 donde 65</a:t>
            </a:r>
            <a:r>
              <a:rPr lang="es-ES_tradnl" sz="2400" b="0" baseline="-30000">
                <a:latin typeface="Courier New" pitchFamily="49" charset="0"/>
                <a:cs typeface="Times New Roman" pitchFamily="18" charset="0"/>
              </a:rPr>
              <a:t>10)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= 0100 0001</a:t>
            </a:r>
            <a:r>
              <a:rPr lang="es-ES_tradnl" sz="2400" b="0" baseline="-30000">
                <a:latin typeface="Courier New" pitchFamily="49" charset="0"/>
                <a:cs typeface="Times New Roman" pitchFamily="18" charset="0"/>
              </a:rPr>
              <a:t>2)  y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23</a:t>
            </a:r>
            <a:r>
              <a:rPr lang="es-ES_tradnl" sz="2400" b="0" baseline="-30000">
                <a:latin typeface="Courier New" pitchFamily="49" charset="0"/>
                <a:cs typeface="Times New Roman" pitchFamily="18" charset="0"/>
              </a:rPr>
              <a:t>10)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= 0001 0111</a:t>
            </a:r>
            <a:r>
              <a:rPr lang="es-ES_tradnl" sz="2400" b="0" baseline="-30000">
                <a:latin typeface="Courier New" pitchFamily="49" charset="0"/>
                <a:cs typeface="Times New Roman" pitchFamily="18" charset="0"/>
              </a:rPr>
              <a:t>2). 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1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Paso: 1111 1111 - 0001 0111 = 1110 1000 + 1 = 1110 1001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s-ES_tradnl" sz="2400" b="0">
                <a:latin typeface="Times New Roman"/>
                <a:cs typeface="Times New Roman" pitchFamily="18" charset="0"/>
              </a:rPr>
              <a:t>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Paso: 0100 0001 + 1110 1001 = 1 0010 1010 = 42</a:t>
            </a:r>
            <a:r>
              <a:rPr lang="es-ES_tradnl" sz="2400" b="0" baseline="-30000">
                <a:latin typeface="Courier New" pitchFamily="49" charset="0"/>
                <a:cs typeface="Times New Roman" pitchFamily="18" charset="0"/>
              </a:rPr>
              <a:t>10)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/>
              <a:t>1.2.3.3 Representación de la información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ES_tradnl" sz="2400"/>
              <a:t>Representar</a:t>
            </a:r>
            <a:r>
              <a:rPr lang="es-ES_tradnl" sz="2400">
                <a:solidFill>
                  <a:schemeClr val="accent1"/>
                </a:solidFill>
              </a:rPr>
              <a:t> –8 </a:t>
            </a:r>
            <a:r>
              <a:rPr lang="es-ES_tradnl" sz="2400"/>
              <a:t>en complemento a 2</a:t>
            </a:r>
          </a:p>
          <a:p>
            <a:r>
              <a:rPr lang="es-ES_tradnl" sz="2400"/>
              <a:t>Representación binaria de 8:</a:t>
            </a:r>
            <a:r>
              <a:rPr lang="es-ES_tradnl" sz="2400">
                <a:solidFill>
                  <a:schemeClr val="accent1"/>
                </a:solidFill>
              </a:rPr>
              <a:t> 1000</a:t>
            </a:r>
          </a:p>
          <a:p>
            <a:r>
              <a:rPr lang="es-ES_tradnl" sz="2400"/>
              <a:t>Representar en Complemento a 1 del número positivo:1111-1000 = </a:t>
            </a:r>
            <a:r>
              <a:rPr lang="es-ES_tradnl" sz="2400">
                <a:solidFill>
                  <a:schemeClr val="accent1"/>
                </a:solidFill>
              </a:rPr>
              <a:t>0111</a:t>
            </a:r>
            <a:r>
              <a:rPr lang="es-ES_tradnl" sz="2400"/>
              <a:t>	</a:t>
            </a:r>
            <a:endParaRPr lang="es-ES_tradnl" sz="2400">
              <a:solidFill>
                <a:schemeClr val="accent1"/>
              </a:solidFill>
            </a:endParaRPr>
          </a:p>
          <a:p>
            <a:pPr lvl="4">
              <a:buFont typeface="Wingdings" pitchFamily="2" charset="2"/>
              <a:buNone/>
            </a:pPr>
            <a:r>
              <a:rPr lang="es-ES_tradnl" sz="2000">
                <a:solidFill>
                  <a:schemeClr val="accent1"/>
                </a:solidFill>
              </a:rPr>
              <a:t>	0111</a:t>
            </a:r>
          </a:p>
          <a:p>
            <a:pPr lvl="4">
              <a:buFont typeface="Wingdings" pitchFamily="2" charset="2"/>
              <a:buNone/>
            </a:pPr>
            <a:r>
              <a:rPr lang="es-ES_tradnl" sz="2000">
                <a:solidFill>
                  <a:schemeClr val="accent1"/>
                </a:solidFill>
              </a:rPr>
              <a:t>+	0001</a:t>
            </a:r>
          </a:p>
          <a:p>
            <a:pPr lvl="4">
              <a:buFont typeface="Wingdings" pitchFamily="2" charset="2"/>
              <a:buNone/>
            </a:pPr>
            <a:r>
              <a:rPr lang="es-ES_tradnl" sz="2000">
                <a:solidFill>
                  <a:schemeClr val="accent1"/>
                </a:solidFill>
              </a:rPr>
              <a:t>------------</a:t>
            </a:r>
          </a:p>
          <a:p>
            <a:pPr lvl="4">
              <a:buFont typeface="Wingdings" pitchFamily="2" charset="2"/>
              <a:buNone/>
            </a:pPr>
            <a:r>
              <a:rPr lang="es-ES_tradnl" sz="2000">
                <a:solidFill>
                  <a:schemeClr val="accent1"/>
                </a:solidFill>
              </a:rPr>
              <a:t>	1000 </a:t>
            </a:r>
            <a:r>
              <a:rPr lang="es-ES_tradnl" sz="2000"/>
              <a:t>&lt;== Representación en C2 del </a:t>
            </a:r>
            <a:r>
              <a:rPr lang="es-ES_tradnl" sz="2000">
                <a:solidFill>
                  <a:schemeClr val="accent1"/>
                </a:solidFill>
              </a:rPr>
              <a:t>-8</a:t>
            </a:r>
            <a:endParaRPr lang="es-ES_tradnl" sz="1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(Signo)</a:t>
            </a:r>
            <a:endParaRPr lang="en-GB"/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55689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VALORES        COMPLEMENTO   COMPLEMENTO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+/-  (signo)      A 1          A 2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----------------------------------------------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+ 0    0 000      0000         0000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+ 1    0 001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+ 2    0 010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+ 3    0 011    lo mismo       lo mismo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+ 4    0 100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+ 5    0 101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+ 6    0 110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+ 7    0 111       0111        0111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+ 8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*(0 1000) No se puede representar en 4 bits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(Signo)</a:t>
            </a:r>
            <a:endParaRPr lang="en-GB"/>
          </a:p>
        </p:txBody>
      </p:sp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48387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VALORES        COMPLEMENTO   COMPLEMENTO </a:t>
            </a:r>
          </a:p>
          <a:p>
            <a:pPr algn="just">
              <a:tabLst>
                <a:tab pos="-457200" algn="l"/>
              </a:tabLst>
            </a:pPr>
            <a:r>
              <a:rPr lang="es-ES_tradnl" sz="2400">
                <a:latin typeface="Courier New" pitchFamily="49" charset="0"/>
                <a:cs typeface="Times New Roman" pitchFamily="18" charset="0"/>
              </a:rPr>
              <a:t>+/-  (signo)      A 1          A 2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----------------------------------------------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- 0    1 000       1111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****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- 1    1 001       1110        1111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- 2    1 010       1101        1110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- 3    1 011       1100        1101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- 4    1 100       1011        1100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- 5    1 101       1010        1011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- 6    1 110       1001        1010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- 7    1 111       1000        1001</a:t>
            </a:r>
          </a:p>
          <a:p>
            <a:pPr algn="just">
              <a:tabLst>
                <a:tab pos="-457200" algn="l"/>
              </a:tabLst>
            </a:pP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- 8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*(0 1000)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****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      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1000</a:t>
            </a:r>
            <a:endParaRPr lang="es-ES_tradnl" sz="2400" b="0">
              <a:latin typeface="Courier New" pitchFamily="49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dirty="0"/>
              <a:t>1.1 </a:t>
            </a:r>
            <a:r>
              <a:rPr lang="es-ES_tradnl" dirty="0" smtClean="0"/>
              <a:t>computador</a:t>
            </a:r>
            <a:endParaRPr lang="es-ES_tradnl" dirty="0"/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352800" y="2057400"/>
            <a:ext cx="2524125" cy="1676400"/>
          </a:xfrm>
          <a:prstGeom prst="rect">
            <a:avLst/>
          </a:prstGeom>
          <a:solidFill>
            <a:srgbClr val="FFFFFF"/>
          </a:solidFill>
          <a:ln w="3175">
            <a:miter lim="800000"/>
            <a:headEnd/>
            <a:tailEnd/>
          </a:ln>
          <a:effectLst/>
          <a:scene3d>
            <a:camera prst="legacyObliqueTopRight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anchor="ctr" anchorCtr="1">
            <a:flatTx/>
          </a:bodyPr>
          <a:lstStyle/>
          <a:p>
            <a:r>
              <a:rPr lang="es-ES_tradnl" sz="2800" dirty="0" smtClean="0"/>
              <a:t>computador</a:t>
            </a:r>
            <a:endParaRPr lang="es-ES_tradnl" sz="2400" dirty="0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3352800" y="2057400"/>
            <a:ext cx="2514600" cy="1676400"/>
          </a:xfrm>
          <a:prstGeom prst="rect">
            <a:avLst/>
          </a:prstGeom>
          <a:noFill/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508125" y="2667000"/>
            <a:ext cx="1130300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Entrada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914400" y="2516188"/>
            <a:ext cx="24384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pSp>
        <p:nvGrpSpPr>
          <p:cNvPr id="61448" name="Group 8"/>
          <p:cNvGrpSpPr>
            <a:grpSpLocks/>
          </p:cNvGrpSpPr>
          <p:nvPr/>
        </p:nvGrpSpPr>
        <p:grpSpPr bwMode="auto">
          <a:xfrm>
            <a:off x="6019800" y="2514600"/>
            <a:ext cx="2438400" cy="838200"/>
            <a:chOff x="960" y="1776"/>
            <a:chExt cx="1536" cy="528"/>
          </a:xfrm>
        </p:grpSpPr>
        <p:sp>
          <p:nvSpPr>
            <p:cNvPr id="61449" name="Text Box 9"/>
            <p:cNvSpPr txBox="1">
              <a:spLocks noChangeArrowheads="1"/>
            </p:cNvSpPr>
            <p:nvPr/>
          </p:nvSpPr>
          <p:spPr bwMode="auto">
            <a:xfrm>
              <a:off x="1396" y="1872"/>
              <a:ext cx="595" cy="288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="ctr" anchorCtr="1">
              <a:spAutoFit/>
            </a:bodyPr>
            <a:lstStyle/>
            <a:p>
              <a:r>
                <a:rPr lang="es-ES_tradnl" sz="2400" b="0"/>
                <a:t>Salida</a:t>
              </a:r>
            </a:p>
          </p:txBody>
        </p:sp>
        <p:sp>
          <p:nvSpPr>
            <p:cNvPr id="61450" name="AutoShape 10"/>
            <p:cNvSpPr>
              <a:spLocks noChangeArrowheads="1"/>
            </p:cNvSpPr>
            <p:nvPr/>
          </p:nvSpPr>
          <p:spPr bwMode="auto">
            <a:xfrm>
              <a:off x="960" y="1776"/>
              <a:ext cx="1536" cy="52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s-ES"/>
            </a:p>
          </p:txBody>
        </p:sp>
      </p:grp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533400" y="4489361"/>
            <a:ext cx="8229600" cy="1200329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algn="ctr"/>
            <a:r>
              <a:rPr lang="es-ES_tradnl" sz="2400" dirty="0"/>
              <a:t>“</a:t>
            </a:r>
            <a:r>
              <a:rPr lang="es-ES_tradnl" sz="2400" b="0" dirty="0"/>
              <a:t>El </a:t>
            </a:r>
            <a:r>
              <a:rPr lang="es-ES_tradnl" sz="2400" dirty="0" smtClean="0"/>
              <a:t>computador</a:t>
            </a:r>
            <a:r>
              <a:rPr lang="es-ES_tradnl" sz="2400" b="0" dirty="0" smtClean="0"/>
              <a:t> </a:t>
            </a:r>
            <a:r>
              <a:rPr lang="es-ES_tradnl" sz="2400" b="0" dirty="0"/>
              <a:t>es una máquina electrónica digital que realiza operaciones aritmético-lógicas con los datos de entrada hasta que obtiene el resultado</a:t>
            </a:r>
            <a:r>
              <a:rPr lang="es-ES_tradnl" sz="2400" dirty="0"/>
              <a:t>”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225425" y="1844675"/>
            <a:ext cx="1952625" cy="915988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2000" b="0"/>
              <a:t>Datos de entrada </a:t>
            </a:r>
          </a:p>
          <a:p>
            <a:pPr algn="ctr">
              <a:lnSpc>
                <a:spcPct val="90000"/>
              </a:lnSpc>
            </a:pPr>
            <a:r>
              <a:rPr lang="es-ES_tradnl" sz="2000"/>
              <a:t>Y</a:t>
            </a:r>
          </a:p>
          <a:p>
            <a:pPr algn="ctr">
              <a:lnSpc>
                <a:spcPct val="90000"/>
              </a:lnSpc>
            </a:pPr>
            <a:r>
              <a:rPr lang="es-ES_tradnl" sz="2000" b="0"/>
              <a:t>ordenes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7189788" y="3216275"/>
            <a:ext cx="1733550" cy="915988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2000" b="0"/>
              <a:t>Datos de salida</a:t>
            </a:r>
          </a:p>
          <a:p>
            <a:pPr algn="ctr">
              <a:lnSpc>
                <a:spcPct val="90000"/>
              </a:lnSpc>
            </a:pPr>
            <a:r>
              <a:rPr lang="es-ES_tradnl" sz="2000"/>
              <a:t>O</a:t>
            </a:r>
          </a:p>
          <a:p>
            <a:pPr algn="ctr">
              <a:lnSpc>
                <a:spcPct val="90000"/>
              </a:lnSpc>
            </a:pPr>
            <a:r>
              <a:rPr lang="es-ES_tradnl" sz="2000" b="0"/>
              <a:t>resultados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Representación Interna de los Datos Entero (Complemento a 2)</a:t>
            </a:r>
            <a:endParaRPr lang="en-GB"/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304800" y="1066800"/>
            <a:ext cx="8610600" cy="410845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" sz="2400">
                <a:latin typeface="Arial" charset="0"/>
                <a:cs typeface="Arial" charset="0"/>
              </a:rPr>
              <a:t> Observamos que para transformar un n</a:t>
            </a:r>
            <a:r>
              <a:rPr lang="es-ES" sz="2400">
                <a:latin typeface="Times New Roman"/>
                <a:cs typeface="Arial" charset="0"/>
              </a:rPr>
              <a:t>ú</a:t>
            </a:r>
            <a:r>
              <a:rPr lang="es-ES" sz="2400">
                <a:latin typeface="Arial" charset="0"/>
                <a:cs typeface="Arial" charset="0"/>
              </a:rPr>
              <a:t>mero binario N a complemento a 2 basta con cambiar los 0 por 1 y los 1 por 0 de N y sumar 1 al resultado.  </a:t>
            </a:r>
          </a:p>
          <a:p>
            <a:pPr algn="just">
              <a:buFontTx/>
              <a:buChar char="•"/>
              <a:tabLst>
                <a:tab pos="-457200" algn="l"/>
              </a:tabLst>
            </a:pPr>
            <a:r>
              <a:rPr lang="es-ES" sz="2400">
                <a:latin typeface="Arial" charset="0"/>
                <a:cs typeface="Arial" charset="0"/>
              </a:rPr>
              <a:t> 2 ventajas</a:t>
            </a:r>
            <a:r>
              <a:rPr lang="es-ES" sz="2400" b="0">
                <a:latin typeface="Arial" charset="0"/>
                <a:cs typeface="Arial" charset="0"/>
              </a:rPr>
              <a:t>:</a:t>
            </a:r>
          </a:p>
          <a:p>
            <a:pPr lvl="1" algn="just">
              <a:tabLst>
                <a:tab pos="-457200" algn="l"/>
              </a:tabLst>
            </a:pPr>
            <a:r>
              <a:rPr lang="es-ES" sz="2400" b="0">
                <a:latin typeface="Arial" charset="0"/>
                <a:cs typeface="Arial" charset="0"/>
              </a:rPr>
              <a:t>-De esta forma las </a:t>
            </a:r>
            <a:r>
              <a:rPr lang="es-ES" sz="2400">
                <a:latin typeface="Arial" charset="0"/>
                <a:cs typeface="Arial" charset="0"/>
              </a:rPr>
              <a:t>sumas y restas quedan reducidas a sumas</a:t>
            </a:r>
            <a:r>
              <a:rPr lang="es-ES" sz="2400" b="0">
                <a:latin typeface="Arial" charset="0"/>
                <a:cs typeface="Arial" charset="0"/>
              </a:rPr>
              <a:t>. Con lo que se reduce la complejidad de los circuitos. </a:t>
            </a:r>
          </a:p>
          <a:p>
            <a:pPr lvl="1" algn="just">
              <a:tabLst>
                <a:tab pos="-457200" algn="l"/>
              </a:tabLst>
            </a:pPr>
            <a:r>
              <a:rPr lang="es-ES" sz="2400" b="0">
                <a:latin typeface="Arial" charset="0"/>
                <a:cs typeface="Arial" charset="0"/>
              </a:rPr>
              <a:t>-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n</a:t>
            </a:r>
            <a:r>
              <a:rPr lang="es-ES_tradnl" sz="2400" b="0">
                <a:latin typeface="Times New Roman"/>
                <a:cs typeface="Times New Roman" pitchFamily="18" charset="0"/>
              </a:rPr>
              <a:t>ú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meros negativos permitan tener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un valor m</a:t>
            </a:r>
            <a:r>
              <a:rPr lang="es-ES_tradnl" sz="2400">
                <a:latin typeface="Times New Roman"/>
                <a:cs typeface="Times New Roman" pitchFamily="18" charset="0"/>
              </a:rPr>
              <a:t>á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s que los positivos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, es decir, en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dos bytes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 se podr</a:t>
            </a:r>
            <a:r>
              <a:rPr lang="es-ES_tradnl" sz="2400" b="0">
                <a:latin typeface="Times New Roman"/>
                <a:cs typeface="Times New Roman" pitchFamily="18" charset="0"/>
              </a:rPr>
              <a:t>í</a:t>
            </a:r>
            <a:r>
              <a:rPr lang="es-ES_tradnl" sz="2400" b="0">
                <a:latin typeface="Courier New" pitchFamily="49" charset="0"/>
                <a:cs typeface="Times New Roman" pitchFamily="18" charset="0"/>
              </a:rPr>
              <a:t>a almacenar desde </a:t>
            </a:r>
            <a:r>
              <a:rPr lang="es-ES_tradnl" sz="2400">
                <a:latin typeface="Courier New" pitchFamily="49" charset="0"/>
                <a:cs typeface="Times New Roman" pitchFamily="18" charset="0"/>
              </a:rPr>
              <a:t>+ 32767 hasta -32768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1.2.3.1 Unidad de Información (Memoria)</a:t>
            </a:r>
            <a:endParaRPr lang="en-GB"/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48387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just">
              <a:tabLst>
                <a:tab pos="-457200" algn="l"/>
              </a:tabLst>
            </a:pPr>
            <a:r>
              <a:rPr lang="es-ES_tradnl" sz="2400"/>
              <a:t>BIT </a:t>
            </a:r>
            <a:r>
              <a:rPr lang="es-ES_tradnl" sz="2400" b="0"/>
              <a:t>. Unidad básica de información (un hueco de 0 o 1)</a:t>
            </a:r>
          </a:p>
          <a:p>
            <a:pPr>
              <a:tabLst>
                <a:tab pos="-457200" algn="l"/>
              </a:tabLst>
            </a:pPr>
            <a:r>
              <a:rPr lang="es-ES_tradnl" sz="2400"/>
              <a:t>BYTE </a:t>
            </a:r>
            <a:r>
              <a:rPr lang="es-ES_tradnl" sz="2400" b="0"/>
              <a:t>= 2</a:t>
            </a:r>
            <a:r>
              <a:rPr lang="es-ES_tradnl" sz="2400" b="0" baseline="30000"/>
              <a:t>3</a:t>
            </a:r>
            <a:r>
              <a:rPr lang="es-ES_tradnl" sz="2400" b="0"/>
              <a:t> </a:t>
            </a:r>
            <a:r>
              <a:rPr lang="es-ES_tradnl" sz="2400"/>
              <a:t>BIT</a:t>
            </a:r>
            <a:r>
              <a:rPr lang="es-ES_tradnl" sz="2400" b="0"/>
              <a:t>=8 </a:t>
            </a:r>
            <a:r>
              <a:rPr lang="es-ES_tradnl" sz="2400"/>
              <a:t>BIT</a:t>
            </a:r>
          </a:p>
          <a:p>
            <a:pPr>
              <a:tabLst>
                <a:tab pos="-457200" algn="l"/>
              </a:tabLst>
            </a:pPr>
            <a:r>
              <a:rPr lang="es-ES_tradnl" sz="2400"/>
              <a:t>KILOBYTE</a:t>
            </a:r>
            <a:r>
              <a:rPr lang="es-ES_tradnl" sz="2400" b="0"/>
              <a:t> = 2</a:t>
            </a:r>
            <a:r>
              <a:rPr lang="es-ES_tradnl" sz="2400" b="0" baseline="30000"/>
              <a:t>10 </a:t>
            </a:r>
            <a:r>
              <a:rPr lang="es-ES_tradnl" sz="2400"/>
              <a:t>BYTE</a:t>
            </a:r>
            <a:r>
              <a:rPr lang="es-ES_tradnl" sz="2400" b="0"/>
              <a:t> = 1024 </a:t>
            </a:r>
            <a:r>
              <a:rPr lang="es-ES_tradnl" sz="2400"/>
              <a:t>BYTE</a:t>
            </a:r>
            <a:endParaRPr lang="es-ES_tradnl" sz="2400" b="0"/>
          </a:p>
          <a:p>
            <a:pPr>
              <a:tabLst>
                <a:tab pos="-457200" algn="l"/>
              </a:tabLst>
            </a:pPr>
            <a:r>
              <a:rPr lang="es-ES_tradnl" sz="2400"/>
              <a:t>MEGABYTE</a:t>
            </a:r>
            <a:r>
              <a:rPr lang="es-ES_tradnl" sz="2400" b="0"/>
              <a:t> = 2</a:t>
            </a:r>
            <a:r>
              <a:rPr lang="es-ES_tradnl" sz="2400" b="0" baseline="30000"/>
              <a:t>20</a:t>
            </a:r>
            <a:r>
              <a:rPr lang="es-ES_tradnl" sz="2400" b="0"/>
              <a:t>  </a:t>
            </a:r>
            <a:r>
              <a:rPr lang="es-ES_tradnl" sz="2400"/>
              <a:t>BYTE</a:t>
            </a:r>
            <a:r>
              <a:rPr lang="es-ES_tradnl" sz="2400" b="0"/>
              <a:t>= 1024 </a:t>
            </a:r>
            <a:r>
              <a:rPr lang="es-ES_tradnl" sz="2400"/>
              <a:t>KBYTE</a:t>
            </a:r>
          </a:p>
          <a:p>
            <a:pPr>
              <a:tabLst>
                <a:tab pos="-457200" algn="l"/>
              </a:tabLst>
            </a:pPr>
            <a:r>
              <a:rPr lang="es-ES_tradnl" sz="2400"/>
              <a:t>GIGABYTE</a:t>
            </a:r>
            <a:r>
              <a:rPr lang="es-ES_tradnl" sz="2400" b="0"/>
              <a:t> = 2</a:t>
            </a:r>
            <a:r>
              <a:rPr lang="es-ES_tradnl" sz="2400" b="0" baseline="30000"/>
              <a:t>30</a:t>
            </a:r>
            <a:r>
              <a:rPr lang="es-ES_tradnl" sz="2400" b="0"/>
              <a:t> </a:t>
            </a:r>
            <a:r>
              <a:rPr lang="es-ES_tradnl" sz="2400"/>
              <a:t>BYTE</a:t>
            </a:r>
            <a:r>
              <a:rPr lang="es-ES_tradnl" sz="2400" b="0"/>
              <a:t>= 1024 </a:t>
            </a:r>
            <a:r>
              <a:rPr lang="es-ES_tradnl" sz="2400"/>
              <a:t>MBYTE</a:t>
            </a:r>
          </a:p>
          <a:p>
            <a:pPr>
              <a:tabLst>
                <a:tab pos="-457200" algn="l"/>
              </a:tabLst>
            </a:pPr>
            <a:r>
              <a:rPr lang="es-ES_tradnl" sz="2400"/>
              <a:t>TERABYTE</a:t>
            </a:r>
            <a:r>
              <a:rPr lang="es-ES_tradnl" sz="2400" b="0"/>
              <a:t> = 2</a:t>
            </a:r>
            <a:r>
              <a:rPr lang="es-ES_tradnl" sz="2400" b="0" baseline="30000"/>
              <a:t>40</a:t>
            </a:r>
            <a:r>
              <a:rPr lang="es-ES_tradnl" sz="2400" b="0"/>
              <a:t> </a:t>
            </a:r>
            <a:r>
              <a:rPr lang="es-ES_tradnl" sz="2400"/>
              <a:t>BYTE</a:t>
            </a:r>
            <a:r>
              <a:rPr lang="es-ES_tradnl" sz="2400" b="0"/>
              <a:t>= 1024 </a:t>
            </a:r>
            <a:r>
              <a:rPr lang="es-ES_tradnl" sz="2400"/>
              <a:t>GBYTE</a:t>
            </a:r>
          </a:p>
          <a:p>
            <a:pPr>
              <a:tabLst>
                <a:tab pos="-457200" algn="l"/>
              </a:tabLst>
            </a:pPr>
            <a:endParaRPr lang="es-ES_tradnl" sz="2400"/>
          </a:p>
          <a:p>
            <a:pPr>
              <a:tabLst>
                <a:tab pos="-457200" algn="l"/>
              </a:tabLst>
            </a:pPr>
            <a:endParaRPr lang="es-ES_tradnl" sz="2400" b="0"/>
          </a:p>
          <a:p>
            <a:pPr>
              <a:tabLst>
                <a:tab pos="-457200" algn="l"/>
              </a:tabLst>
            </a:pPr>
            <a:endParaRPr lang="es-ES_tradnl" sz="2400" b="0"/>
          </a:p>
          <a:p>
            <a:pPr>
              <a:tabLst>
                <a:tab pos="-457200" algn="l"/>
              </a:tabLst>
            </a:pPr>
            <a:endParaRPr lang="es-ES_tradnl" sz="2400" b="0"/>
          </a:p>
          <a:p>
            <a:pPr>
              <a:tabLst>
                <a:tab pos="-457200" algn="l"/>
              </a:tabLst>
            </a:pPr>
            <a:endParaRPr lang="es-ES_tradnl" sz="2400" b="0"/>
          </a:p>
          <a:p>
            <a:pPr>
              <a:tabLst>
                <a:tab pos="-457200" algn="l"/>
              </a:tabLst>
            </a:pPr>
            <a:endParaRPr lang="es-ES_tradnl" sz="2400" b="0"/>
          </a:p>
          <a:p>
            <a:pPr>
              <a:tabLst>
                <a:tab pos="-457200" algn="l"/>
              </a:tabLst>
            </a:pPr>
            <a:endParaRPr lang="es-ES_tradnl" sz="2400" b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u-ES"/>
              <a:t>1.3 Software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Categorías de Software </a:t>
            </a:r>
          </a:p>
          <a:p>
            <a:pPr lvl="1"/>
            <a:r>
              <a:rPr lang="es-ES_tradnl"/>
              <a:t>Sistemas Operativos: MS/DOS, UNIX, WINDOWS,LINUX...</a:t>
            </a:r>
          </a:p>
          <a:p>
            <a:pPr lvl="1"/>
            <a:endParaRPr lang="es-ES_tradnl"/>
          </a:p>
          <a:p>
            <a:pPr lvl="1"/>
            <a:r>
              <a:rPr lang="es-ES_tradnl"/>
              <a:t>Aplicaciones: Procesadores de texto, hojas de cálculo, sistemas de gestión de bases de datos, juegos...</a:t>
            </a:r>
          </a:p>
          <a:p>
            <a:pPr lvl="1"/>
            <a:endParaRPr lang="es-ES_tradnl"/>
          </a:p>
          <a:p>
            <a:pPr lvl="1"/>
            <a:r>
              <a:rPr lang="es-ES_tradnl"/>
              <a:t>Entornos de Programación: Visual Basic, Fortran, Pascal, C, Java ....</a:t>
            </a:r>
            <a:endParaRPr lang="es-E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1.3.1 Sistema Operativo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762000" y="1579989"/>
            <a:ext cx="7829550" cy="83099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algn="ctr"/>
            <a:r>
              <a:rPr lang="es-ES_tradnl" sz="2400" dirty="0"/>
              <a:t>“Software diseñado para gestionar los recursos del </a:t>
            </a:r>
            <a:r>
              <a:rPr lang="es-ES_tradnl" sz="2400" dirty="0" smtClean="0"/>
              <a:t>computador”</a:t>
            </a:r>
            <a:endParaRPr lang="es-ES_tradnl" sz="2400" dirty="0"/>
          </a:p>
        </p:txBody>
      </p:sp>
      <p:grpSp>
        <p:nvGrpSpPr>
          <p:cNvPr id="70665" name="Group 9"/>
          <p:cNvGrpSpPr>
            <a:grpSpLocks/>
          </p:cNvGrpSpPr>
          <p:nvPr/>
        </p:nvGrpSpPr>
        <p:grpSpPr bwMode="auto">
          <a:xfrm>
            <a:off x="914400" y="2514600"/>
            <a:ext cx="7391400" cy="4035425"/>
            <a:chOff x="384" y="960"/>
            <a:chExt cx="4752" cy="3072"/>
          </a:xfrm>
        </p:grpSpPr>
        <p:sp>
          <p:nvSpPr>
            <p:cNvPr id="70666" name="Oval 10"/>
            <p:cNvSpPr>
              <a:spLocks noChangeArrowheads="1"/>
            </p:cNvSpPr>
            <p:nvPr/>
          </p:nvSpPr>
          <p:spPr bwMode="auto">
            <a:xfrm>
              <a:off x="384" y="960"/>
              <a:ext cx="4752" cy="3072"/>
            </a:xfrm>
            <a:prstGeom prst="ellipse">
              <a:avLst/>
            </a:prstGeom>
            <a:solidFill>
              <a:srgbClr val="969696"/>
            </a:solidFill>
            <a:ln w="63500">
              <a:noFill/>
              <a:round/>
              <a:headEnd/>
              <a:tailEnd/>
            </a:ln>
            <a:effectLst>
              <a:prstShdw prst="shdw17" dist="17961" dir="2700000">
                <a:srgbClr val="969696">
                  <a:gamma/>
                  <a:shade val="60000"/>
                  <a:invGamma/>
                </a:srgbClr>
              </a:prstShdw>
            </a:effectLst>
          </p:spPr>
          <p:txBody>
            <a:bodyPr anchor="ctr">
              <a:spAutoFit/>
            </a:bodyPr>
            <a:lstStyle/>
            <a:p>
              <a:endParaRPr lang="es-ES"/>
            </a:p>
          </p:txBody>
        </p:sp>
        <p:sp>
          <p:nvSpPr>
            <p:cNvPr id="70667" name="Oval 11"/>
            <p:cNvSpPr>
              <a:spLocks noChangeArrowheads="1"/>
            </p:cNvSpPr>
            <p:nvPr/>
          </p:nvSpPr>
          <p:spPr bwMode="auto">
            <a:xfrm>
              <a:off x="864" y="1344"/>
              <a:ext cx="3840" cy="2304"/>
            </a:xfrm>
            <a:prstGeom prst="ellipse">
              <a:avLst/>
            </a:prstGeom>
            <a:solidFill>
              <a:schemeClr val="bg2"/>
            </a:solidFill>
            <a:ln w="12700">
              <a:noFill/>
              <a:round/>
              <a:headEnd/>
              <a:tailEnd/>
            </a:ln>
            <a:effectLst>
              <a:prstShdw prst="shdw17" dist="17961" dir="2700000">
                <a:schemeClr val="bg2">
                  <a:gamma/>
                  <a:shade val="60000"/>
                  <a:invGamma/>
                </a:schemeClr>
              </a:prstShdw>
            </a:effectLst>
          </p:spPr>
          <p:txBody>
            <a:bodyPr wrap="none" anchorCtr="1"/>
            <a:lstStyle/>
            <a:p>
              <a:pPr algn="ctr"/>
              <a:endParaRPr lang="en-GB" sz="2400" i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0668" name="Oval 12"/>
            <p:cNvSpPr>
              <a:spLocks noChangeArrowheads="1"/>
            </p:cNvSpPr>
            <p:nvPr/>
          </p:nvSpPr>
          <p:spPr bwMode="auto">
            <a:xfrm>
              <a:off x="1488" y="1824"/>
              <a:ext cx="2592" cy="1344"/>
            </a:xfrm>
            <a:prstGeom prst="ellipse">
              <a:avLst/>
            </a:prstGeom>
            <a:solidFill>
              <a:srgbClr val="DDDDDD"/>
            </a:solidFill>
            <a:ln w="12700">
              <a:noFill/>
              <a:round/>
              <a:headEnd/>
              <a:tailEnd/>
            </a:ln>
            <a:effectLst>
              <a:prstShdw prst="shdw17" dist="17961" dir="2700000">
                <a:srgbClr val="DDDDDD">
                  <a:gamma/>
                  <a:shade val="60000"/>
                  <a:invGamma/>
                </a:srgbClr>
              </a:prstShdw>
            </a:effectLst>
          </p:spPr>
          <p:txBody>
            <a:bodyPr wrap="none" anchor="b"/>
            <a:lstStyle/>
            <a:p>
              <a:pPr algn="ctr"/>
              <a:endParaRPr lang="en-GB" sz="2400" i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0669" name="Oval 13"/>
            <p:cNvSpPr>
              <a:spLocks noChangeArrowheads="1"/>
            </p:cNvSpPr>
            <p:nvPr/>
          </p:nvSpPr>
          <p:spPr bwMode="auto">
            <a:xfrm>
              <a:off x="2208" y="2208"/>
              <a:ext cx="1200" cy="576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round/>
              <a:headEnd/>
              <a:tailEnd/>
            </a:ln>
            <a:effectLst>
              <a:prstShdw prst="shdw17" dist="17961" dir="2700000">
                <a:srgbClr val="969696"/>
              </a:prstShdw>
            </a:effectLst>
          </p:spPr>
          <p:txBody>
            <a:bodyPr wrap="none" anchor="ctr"/>
            <a:lstStyle/>
            <a:p>
              <a:pPr algn="ctr"/>
              <a:r>
                <a:rPr lang="es-ES_tradnl" sz="2400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Hardware</a:t>
              </a:r>
            </a:p>
          </p:txBody>
        </p:sp>
        <p:sp>
          <p:nvSpPr>
            <p:cNvPr id="70670" name="Rectangle 14"/>
            <p:cNvSpPr>
              <a:spLocks noChangeArrowheads="1"/>
            </p:cNvSpPr>
            <p:nvPr/>
          </p:nvSpPr>
          <p:spPr bwMode="auto">
            <a:xfrm>
              <a:off x="1614" y="1506"/>
              <a:ext cx="2403" cy="348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="ctr" anchorCtr="1">
              <a:spAutoFit/>
            </a:bodyPr>
            <a:lstStyle/>
            <a:p>
              <a:r>
                <a:rPr lang="es-ES_tradnl" sz="2400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Lenguajes de Programación</a:t>
              </a:r>
            </a:p>
          </p:txBody>
        </p:sp>
        <p:sp>
          <p:nvSpPr>
            <p:cNvPr id="70671" name="Rectangle 15"/>
            <p:cNvSpPr>
              <a:spLocks noChangeArrowheads="1"/>
            </p:cNvSpPr>
            <p:nvPr/>
          </p:nvSpPr>
          <p:spPr bwMode="auto">
            <a:xfrm>
              <a:off x="2051" y="1842"/>
              <a:ext cx="1592" cy="348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="ctr" anchorCtr="1">
              <a:spAutoFit/>
            </a:bodyPr>
            <a:lstStyle/>
            <a:p>
              <a:r>
                <a:rPr lang="es-ES_tradnl" sz="2400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Sistema Operativo</a:t>
              </a:r>
            </a:p>
          </p:txBody>
        </p:sp>
        <p:sp>
          <p:nvSpPr>
            <p:cNvPr id="70672" name="Rectangle 16"/>
            <p:cNvSpPr>
              <a:spLocks noChangeArrowheads="1"/>
            </p:cNvSpPr>
            <p:nvPr/>
          </p:nvSpPr>
          <p:spPr bwMode="auto">
            <a:xfrm>
              <a:off x="2199" y="977"/>
              <a:ext cx="1151" cy="348"/>
            </a:xfrm>
            <a:prstGeom prst="rect">
              <a:avLst/>
            </a:prstGeom>
            <a:noFill/>
            <a:ln w="63500">
              <a:noFill/>
              <a:miter lim="800000"/>
              <a:headEnd/>
              <a:tailEnd/>
            </a:ln>
            <a:effectLst>
              <a:prstShdw prst="shdw17" dist="17961" dir="2700000">
                <a:srgbClr val="003366">
                  <a:gamma/>
                  <a:shade val="60000"/>
                  <a:invGamma/>
                </a:srgbClr>
              </a:prstShdw>
            </a:effectLst>
          </p:spPr>
          <p:txBody>
            <a:bodyPr wrap="none" anchor="ctr" anchorCtr="1">
              <a:spAutoFit/>
            </a:bodyPr>
            <a:lstStyle/>
            <a:p>
              <a:r>
                <a:rPr lang="es-ES_tradnl" sz="2400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Aplicaciones</a:t>
              </a:r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Sistema Operativo</a:t>
            </a:r>
          </a:p>
        </p:txBody>
      </p:sp>
      <p:grpSp>
        <p:nvGrpSpPr>
          <p:cNvPr id="50179" name="Group 3"/>
          <p:cNvGrpSpPr>
            <a:grpSpLocks noChangeAspect="1"/>
          </p:cNvGrpSpPr>
          <p:nvPr/>
        </p:nvGrpSpPr>
        <p:grpSpPr bwMode="auto">
          <a:xfrm>
            <a:off x="914400" y="4876800"/>
            <a:ext cx="1589088" cy="461963"/>
            <a:chOff x="2572" y="1085"/>
            <a:chExt cx="552" cy="161"/>
          </a:xfrm>
        </p:grpSpPr>
        <p:sp>
          <p:nvSpPr>
            <p:cNvPr id="50180" name="Freeform 4"/>
            <p:cNvSpPr>
              <a:spLocks noChangeAspect="1"/>
            </p:cNvSpPr>
            <p:nvPr/>
          </p:nvSpPr>
          <p:spPr bwMode="auto">
            <a:xfrm>
              <a:off x="2574" y="1085"/>
              <a:ext cx="546" cy="51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42" y="0"/>
                </a:cxn>
                <a:cxn ang="0">
                  <a:pos x="511" y="0"/>
                </a:cxn>
                <a:cxn ang="0">
                  <a:pos x="545" y="50"/>
                </a:cxn>
                <a:cxn ang="0">
                  <a:pos x="0" y="50"/>
                </a:cxn>
              </a:cxnLst>
              <a:rect l="0" t="0" r="r" b="b"/>
              <a:pathLst>
                <a:path w="546" h="51">
                  <a:moveTo>
                    <a:pt x="0" y="50"/>
                  </a:moveTo>
                  <a:lnTo>
                    <a:pt x="42" y="0"/>
                  </a:lnTo>
                  <a:lnTo>
                    <a:pt x="511" y="0"/>
                  </a:lnTo>
                  <a:lnTo>
                    <a:pt x="545" y="50"/>
                  </a:lnTo>
                  <a:lnTo>
                    <a:pt x="0" y="5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50181" name="Group 5"/>
            <p:cNvGrpSpPr>
              <a:grpSpLocks noChangeAspect="1"/>
            </p:cNvGrpSpPr>
            <p:nvPr/>
          </p:nvGrpSpPr>
          <p:grpSpPr bwMode="auto">
            <a:xfrm>
              <a:off x="2572" y="1137"/>
              <a:ext cx="552" cy="109"/>
              <a:chOff x="2572" y="1137"/>
              <a:chExt cx="552" cy="109"/>
            </a:xfrm>
          </p:grpSpPr>
          <p:sp>
            <p:nvSpPr>
              <p:cNvPr id="50182" name="Rectangle 6"/>
              <p:cNvSpPr>
                <a:spLocks noChangeAspect="1" noChangeArrowheads="1"/>
              </p:cNvSpPr>
              <p:nvPr/>
            </p:nvSpPr>
            <p:spPr bwMode="auto">
              <a:xfrm>
                <a:off x="2572" y="1137"/>
                <a:ext cx="547" cy="109"/>
              </a:xfrm>
              <a:prstGeom prst="rect">
                <a:avLst/>
              </a:prstGeom>
              <a:solidFill>
                <a:srgbClr val="E0E0E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3" name="Rectangle 7"/>
              <p:cNvSpPr>
                <a:spLocks noChangeAspect="1" noChangeArrowheads="1"/>
              </p:cNvSpPr>
              <p:nvPr/>
            </p:nvSpPr>
            <p:spPr bwMode="auto">
              <a:xfrm>
                <a:off x="2588" y="1150"/>
                <a:ext cx="108" cy="6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30303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4" name="Rectangle 8"/>
              <p:cNvSpPr>
                <a:spLocks noChangeAspect="1" noChangeArrowheads="1"/>
              </p:cNvSpPr>
              <p:nvPr/>
            </p:nvSpPr>
            <p:spPr bwMode="auto">
              <a:xfrm>
                <a:off x="2713" y="1150"/>
                <a:ext cx="141" cy="64"/>
              </a:xfrm>
              <a:prstGeom prst="rect">
                <a:avLst/>
              </a:prstGeom>
              <a:solidFill>
                <a:srgbClr val="A0A0A0"/>
              </a:solidFill>
              <a:ln w="12700">
                <a:solidFill>
                  <a:srgbClr val="30303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5" name="Rectangle 9"/>
              <p:cNvSpPr>
                <a:spLocks noChangeAspect="1" noChangeArrowheads="1"/>
              </p:cNvSpPr>
              <p:nvPr/>
            </p:nvSpPr>
            <p:spPr bwMode="auto">
              <a:xfrm>
                <a:off x="2876" y="1150"/>
                <a:ext cx="140" cy="6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30303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6" name="Line 10"/>
              <p:cNvSpPr>
                <a:spLocks noChangeAspect="1" noChangeShapeType="1"/>
              </p:cNvSpPr>
              <p:nvPr/>
            </p:nvSpPr>
            <p:spPr bwMode="auto">
              <a:xfrm>
                <a:off x="2590" y="1195"/>
                <a:ext cx="227" cy="0"/>
              </a:xfrm>
              <a:prstGeom prst="line">
                <a:avLst/>
              </a:prstGeom>
              <a:noFill/>
              <a:ln w="12700">
                <a:solidFill>
                  <a:srgbClr val="30303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7" name="Line 11"/>
              <p:cNvSpPr>
                <a:spLocks noChangeAspect="1" noChangeShapeType="1"/>
              </p:cNvSpPr>
              <p:nvPr/>
            </p:nvSpPr>
            <p:spPr bwMode="auto">
              <a:xfrm>
                <a:off x="2853" y="1195"/>
                <a:ext cx="271" cy="0"/>
              </a:xfrm>
              <a:prstGeom prst="line">
                <a:avLst/>
              </a:prstGeom>
              <a:noFill/>
              <a:ln w="12700">
                <a:solidFill>
                  <a:srgbClr val="30303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8" name="Line 12"/>
              <p:cNvSpPr>
                <a:spLocks noChangeAspect="1" noChangeShapeType="1"/>
              </p:cNvSpPr>
              <p:nvPr/>
            </p:nvSpPr>
            <p:spPr bwMode="auto">
              <a:xfrm>
                <a:off x="2820" y="1180"/>
                <a:ext cx="32" cy="0"/>
              </a:xfrm>
              <a:prstGeom prst="line">
                <a:avLst/>
              </a:prstGeom>
              <a:noFill/>
              <a:ln w="12700">
                <a:solidFill>
                  <a:srgbClr val="30303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89" name="Line 13"/>
              <p:cNvSpPr>
                <a:spLocks noChangeAspect="1" noChangeShapeType="1"/>
              </p:cNvSpPr>
              <p:nvPr/>
            </p:nvSpPr>
            <p:spPr bwMode="auto">
              <a:xfrm>
                <a:off x="2817" y="1183"/>
                <a:ext cx="0" cy="14"/>
              </a:xfrm>
              <a:prstGeom prst="line">
                <a:avLst/>
              </a:prstGeom>
              <a:noFill/>
              <a:ln w="12700">
                <a:solidFill>
                  <a:srgbClr val="30303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0" name="Line 14"/>
              <p:cNvSpPr>
                <a:spLocks noChangeAspect="1" noChangeShapeType="1"/>
              </p:cNvSpPr>
              <p:nvPr/>
            </p:nvSpPr>
            <p:spPr bwMode="auto">
              <a:xfrm>
                <a:off x="2851" y="1184"/>
                <a:ext cx="0" cy="11"/>
              </a:xfrm>
              <a:prstGeom prst="line">
                <a:avLst/>
              </a:prstGeom>
              <a:noFill/>
              <a:ln w="12700">
                <a:solidFill>
                  <a:srgbClr val="30303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1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2825" y="1185"/>
                <a:ext cx="17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2" name="Rectangle 16"/>
              <p:cNvSpPr>
                <a:spLocks noChangeAspect="1" noChangeArrowheads="1"/>
              </p:cNvSpPr>
              <p:nvPr/>
            </p:nvSpPr>
            <p:spPr bwMode="auto">
              <a:xfrm>
                <a:off x="3088" y="1150"/>
                <a:ext cx="16" cy="30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3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2720" y="1169"/>
                <a:ext cx="122" cy="7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4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749" y="1159"/>
                <a:ext cx="47" cy="7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30303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5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745" y="1174"/>
                <a:ext cx="56" cy="15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6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594" y="1195"/>
                <a:ext cx="6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7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607" y="1195"/>
                <a:ext cx="5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8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619" y="1195"/>
                <a:ext cx="6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199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2633" y="1195"/>
                <a:ext cx="6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200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2646" y="1195"/>
                <a:ext cx="6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201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2659" y="1195"/>
                <a:ext cx="5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202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2672" y="1195"/>
                <a:ext cx="6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203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2684" y="1195"/>
                <a:ext cx="7" cy="21"/>
              </a:xfrm>
              <a:prstGeom prst="rect">
                <a:avLst/>
              </a:prstGeom>
              <a:solidFill>
                <a:srgbClr val="30303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50204" name="Group 28"/>
              <p:cNvGrpSpPr>
                <a:grpSpLocks noChangeAspect="1"/>
              </p:cNvGrpSpPr>
              <p:nvPr/>
            </p:nvGrpSpPr>
            <p:grpSpPr bwMode="auto">
              <a:xfrm>
                <a:off x="2584" y="1225"/>
                <a:ext cx="98" cy="21"/>
                <a:chOff x="2584" y="1225"/>
                <a:chExt cx="98" cy="21"/>
              </a:xfrm>
            </p:grpSpPr>
            <p:sp>
              <p:nvSpPr>
                <p:cNvPr id="50205" name="Rectangle 29"/>
                <p:cNvSpPr>
                  <a:spLocks noChangeAspect="1" noChangeArrowheads="1"/>
                </p:cNvSpPr>
                <p:nvPr/>
              </p:nvSpPr>
              <p:spPr bwMode="auto">
                <a:xfrm>
                  <a:off x="2584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06" name="Rectangle 30"/>
                <p:cNvSpPr>
                  <a:spLocks noChangeAspect="1" noChangeArrowheads="1"/>
                </p:cNvSpPr>
                <p:nvPr/>
              </p:nvSpPr>
              <p:spPr bwMode="auto">
                <a:xfrm>
                  <a:off x="2598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07" name="Rectangle 31"/>
                <p:cNvSpPr>
                  <a:spLocks noChangeAspect="1" noChangeArrowheads="1"/>
                </p:cNvSpPr>
                <p:nvPr/>
              </p:nvSpPr>
              <p:spPr bwMode="auto">
                <a:xfrm>
                  <a:off x="2610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08" name="Rectangle 32"/>
                <p:cNvSpPr>
                  <a:spLocks noChangeAspect="1" noChangeArrowheads="1"/>
                </p:cNvSpPr>
                <p:nvPr/>
              </p:nvSpPr>
              <p:spPr bwMode="auto">
                <a:xfrm>
                  <a:off x="2624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09" name="Rectangle 33"/>
                <p:cNvSpPr>
                  <a:spLocks noChangeAspect="1" noChangeArrowheads="1"/>
                </p:cNvSpPr>
                <p:nvPr/>
              </p:nvSpPr>
              <p:spPr bwMode="auto">
                <a:xfrm>
                  <a:off x="2637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0" name="Rectangle 34"/>
                <p:cNvSpPr>
                  <a:spLocks noChangeAspect="1" noChangeArrowheads="1"/>
                </p:cNvSpPr>
                <p:nvPr/>
              </p:nvSpPr>
              <p:spPr bwMode="auto">
                <a:xfrm>
                  <a:off x="2650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1" name="Rectangle 35"/>
                <p:cNvSpPr>
                  <a:spLocks noChangeAspect="1" noChangeArrowheads="1"/>
                </p:cNvSpPr>
                <p:nvPr/>
              </p:nvSpPr>
              <p:spPr bwMode="auto">
                <a:xfrm>
                  <a:off x="2663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2" name="Rectangle 36"/>
                <p:cNvSpPr>
                  <a:spLocks noChangeAspect="1" noChangeArrowheads="1"/>
                </p:cNvSpPr>
                <p:nvPr/>
              </p:nvSpPr>
              <p:spPr bwMode="auto">
                <a:xfrm>
                  <a:off x="2676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50213" name="Group 37"/>
              <p:cNvGrpSpPr>
                <a:grpSpLocks noChangeAspect="1"/>
              </p:cNvGrpSpPr>
              <p:nvPr/>
            </p:nvGrpSpPr>
            <p:grpSpPr bwMode="auto">
              <a:xfrm>
                <a:off x="2689" y="1225"/>
                <a:ext cx="97" cy="21"/>
                <a:chOff x="2689" y="1225"/>
                <a:chExt cx="97" cy="21"/>
              </a:xfrm>
            </p:grpSpPr>
            <p:sp>
              <p:nvSpPr>
                <p:cNvPr id="50214" name="Rectangle 38"/>
                <p:cNvSpPr>
                  <a:spLocks noChangeAspect="1" noChangeArrowheads="1"/>
                </p:cNvSpPr>
                <p:nvPr/>
              </p:nvSpPr>
              <p:spPr bwMode="auto">
                <a:xfrm>
                  <a:off x="2689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5" name="Rectangle 39"/>
                <p:cNvSpPr>
                  <a:spLocks noChangeAspect="1" noChangeArrowheads="1"/>
                </p:cNvSpPr>
                <p:nvPr/>
              </p:nvSpPr>
              <p:spPr bwMode="auto">
                <a:xfrm>
                  <a:off x="2702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6" name="Rectangle 40"/>
                <p:cNvSpPr>
                  <a:spLocks noChangeAspect="1" noChangeArrowheads="1"/>
                </p:cNvSpPr>
                <p:nvPr/>
              </p:nvSpPr>
              <p:spPr bwMode="auto">
                <a:xfrm>
                  <a:off x="2715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7" name="Rectangle 41"/>
                <p:cNvSpPr>
                  <a:spLocks noChangeAspect="1" noChangeArrowheads="1"/>
                </p:cNvSpPr>
                <p:nvPr/>
              </p:nvSpPr>
              <p:spPr bwMode="auto">
                <a:xfrm>
                  <a:off x="2728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8" name="Rectangle 42"/>
                <p:cNvSpPr>
                  <a:spLocks noChangeAspect="1" noChangeArrowheads="1"/>
                </p:cNvSpPr>
                <p:nvPr/>
              </p:nvSpPr>
              <p:spPr bwMode="auto">
                <a:xfrm>
                  <a:off x="2741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19" name="Rectangle 43"/>
                <p:cNvSpPr>
                  <a:spLocks noChangeAspect="1" noChangeArrowheads="1"/>
                </p:cNvSpPr>
                <p:nvPr/>
              </p:nvSpPr>
              <p:spPr bwMode="auto">
                <a:xfrm>
                  <a:off x="2755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0" name="Rectangl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2766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1" name="Rectangle 45"/>
                <p:cNvSpPr>
                  <a:spLocks noChangeAspect="1" noChangeArrowheads="1"/>
                </p:cNvSpPr>
                <p:nvPr/>
              </p:nvSpPr>
              <p:spPr bwMode="auto">
                <a:xfrm>
                  <a:off x="2779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50222" name="Group 46"/>
              <p:cNvGrpSpPr>
                <a:grpSpLocks noChangeAspect="1"/>
              </p:cNvGrpSpPr>
              <p:nvPr/>
            </p:nvGrpSpPr>
            <p:grpSpPr bwMode="auto">
              <a:xfrm>
                <a:off x="2794" y="1225"/>
                <a:ext cx="98" cy="21"/>
                <a:chOff x="2794" y="1225"/>
                <a:chExt cx="98" cy="21"/>
              </a:xfrm>
            </p:grpSpPr>
            <p:sp>
              <p:nvSpPr>
                <p:cNvPr id="50223" name="Rectangle 47"/>
                <p:cNvSpPr>
                  <a:spLocks noChangeAspect="1" noChangeArrowheads="1"/>
                </p:cNvSpPr>
                <p:nvPr/>
              </p:nvSpPr>
              <p:spPr bwMode="auto">
                <a:xfrm>
                  <a:off x="2794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4" name="Rectangle 48"/>
                <p:cNvSpPr>
                  <a:spLocks noChangeAspect="1" noChangeArrowheads="1"/>
                </p:cNvSpPr>
                <p:nvPr/>
              </p:nvSpPr>
              <p:spPr bwMode="auto">
                <a:xfrm>
                  <a:off x="2807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5" name="Rectangle 49"/>
                <p:cNvSpPr>
                  <a:spLocks noChangeAspect="1" noChangeArrowheads="1"/>
                </p:cNvSpPr>
                <p:nvPr/>
              </p:nvSpPr>
              <p:spPr bwMode="auto">
                <a:xfrm>
                  <a:off x="2820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6" name="Rectangle 50"/>
                <p:cNvSpPr>
                  <a:spLocks noChangeAspect="1" noChangeArrowheads="1"/>
                </p:cNvSpPr>
                <p:nvPr/>
              </p:nvSpPr>
              <p:spPr bwMode="auto">
                <a:xfrm>
                  <a:off x="2833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7" name="Rectangle 51"/>
                <p:cNvSpPr>
                  <a:spLocks noChangeAspect="1" noChangeArrowheads="1"/>
                </p:cNvSpPr>
                <p:nvPr/>
              </p:nvSpPr>
              <p:spPr bwMode="auto">
                <a:xfrm>
                  <a:off x="2846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8" name="Rectangle 52"/>
                <p:cNvSpPr>
                  <a:spLocks noChangeAspect="1" noChangeArrowheads="1"/>
                </p:cNvSpPr>
                <p:nvPr/>
              </p:nvSpPr>
              <p:spPr bwMode="auto">
                <a:xfrm>
                  <a:off x="2858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29" name="Rectangle 53"/>
                <p:cNvSpPr>
                  <a:spLocks noChangeAspect="1" noChangeArrowheads="1"/>
                </p:cNvSpPr>
                <p:nvPr/>
              </p:nvSpPr>
              <p:spPr bwMode="auto">
                <a:xfrm>
                  <a:off x="2872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0" name="Rectangle 54"/>
                <p:cNvSpPr>
                  <a:spLocks noChangeAspect="1" noChangeArrowheads="1"/>
                </p:cNvSpPr>
                <p:nvPr/>
              </p:nvSpPr>
              <p:spPr bwMode="auto">
                <a:xfrm>
                  <a:off x="2885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50231" name="Group 55"/>
              <p:cNvGrpSpPr>
                <a:grpSpLocks noChangeAspect="1"/>
              </p:cNvGrpSpPr>
              <p:nvPr/>
            </p:nvGrpSpPr>
            <p:grpSpPr bwMode="auto">
              <a:xfrm>
                <a:off x="2900" y="1225"/>
                <a:ext cx="97" cy="21"/>
                <a:chOff x="2900" y="1225"/>
                <a:chExt cx="97" cy="21"/>
              </a:xfrm>
            </p:grpSpPr>
            <p:sp>
              <p:nvSpPr>
                <p:cNvPr id="50232" name="Rectangle 56"/>
                <p:cNvSpPr>
                  <a:spLocks noChangeAspect="1" noChangeArrowheads="1"/>
                </p:cNvSpPr>
                <p:nvPr/>
              </p:nvSpPr>
              <p:spPr bwMode="auto">
                <a:xfrm>
                  <a:off x="2900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3" name="Rectangle 57"/>
                <p:cNvSpPr>
                  <a:spLocks noChangeAspect="1" noChangeArrowheads="1"/>
                </p:cNvSpPr>
                <p:nvPr/>
              </p:nvSpPr>
              <p:spPr bwMode="auto">
                <a:xfrm>
                  <a:off x="2912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4" name="Rectangle 58"/>
                <p:cNvSpPr>
                  <a:spLocks noChangeAspect="1" noChangeArrowheads="1"/>
                </p:cNvSpPr>
                <p:nvPr/>
              </p:nvSpPr>
              <p:spPr bwMode="auto">
                <a:xfrm>
                  <a:off x="2926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5" name="Rectangle 59"/>
                <p:cNvSpPr>
                  <a:spLocks noChangeAspect="1" noChangeArrowheads="1"/>
                </p:cNvSpPr>
                <p:nvPr/>
              </p:nvSpPr>
              <p:spPr bwMode="auto">
                <a:xfrm>
                  <a:off x="2939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6" name="Rectangle 60"/>
                <p:cNvSpPr>
                  <a:spLocks noChangeAspect="1" noChangeArrowheads="1"/>
                </p:cNvSpPr>
                <p:nvPr/>
              </p:nvSpPr>
              <p:spPr bwMode="auto">
                <a:xfrm>
                  <a:off x="2952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7" name="Rectangle 61"/>
                <p:cNvSpPr>
                  <a:spLocks noChangeAspect="1" noChangeArrowheads="1"/>
                </p:cNvSpPr>
                <p:nvPr/>
              </p:nvSpPr>
              <p:spPr bwMode="auto">
                <a:xfrm>
                  <a:off x="2964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8" name="Rectangle 62"/>
                <p:cNvSpPr>
                  <a:spLocks noChangeAspect="1" noChangeArrowheads="1"/>
                </p:cNvSpPr>
                <p:nvPr/>
              </p:nvSpPr>
              <p:spPr bwMode="auto">
                <a:xfrm>
                  <a:off x="2978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39" name="Rectangle 63"/>
                <p:cNvSpPr>
                  <a:spLocks noChangeAspect="1" noChangeArrowheads="1"/>
                </p:cNvSpPr>
                <p:nvPr/>
              </p:nvSpPr>
              <p:spPr bwMode="auto">
                <a:xfrm>
                  <a:off x="2991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grpSp>
            <p:nvGrpSpPr>
              <p:cNvPr id="50240" name="Group 64"/>
              <p:cNvGrpSpPr>
                <a:grpSpLocks noChangeAspect="1"/>
              </p:cNvGrpSpPr>
              <p:nvPr/>
            </p:nvGrpSpPr>
            <p:grpSpPr bwMode="auto">
              <a:xfrm>
                <a:off x="3005" y="1225"/>
                <a:ext cx="97" cy="21"/>
                <a:chOff x="3005" y="1225"/>
                <a:chExt cx="97" cy="21"/>
              </a:xfrm>
            </p:grpSpPr>
            <p:sp>
              <p:nvSpPr>
                <p:cNvPr id="50241" name="Rectangle 65"/>
                <p:cNvSpPr>
                  <a:spLocks noChangeAspect="1" noChangeArrowheads="1"/>
                </p:cNvSpPr>
                <p:nvPr/>
              </p:nvSpPr>
              <p:spPr bwMode="auto">
                <a:xfrm>
                  <a:off x="3005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2" name="Rectangle 66"/>
                <p:cNvSpPr>
                  <a:spLocks noChangeAspect="1" noChangeArrowheads="1"/>
                </p:cNvSpPr>
                <p:nvPr/>
              </p:nvSpPr>
              <p:spPr bwMode="auto">
                <a:xfrm>
                  <a:off x="3018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3" name="Rectangle 67"/>
                <p:cNvSpPr>
                  <a:spLocks noChangeAspect="1" noChangeArrowheads="1"/>
                </p:cNvSpPr>
                <p:nvPr/>
              </p:nvSpPr>
              <p:spPr bwMode="auto">
                <a:xfrm>
                  <a:off x="3031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4" name="Rectangle 68"/>
                <p:cNvSpPr>
                  <a:spLocks noChangeAspect="1" noChangeArrowheads="1"/>
                </p:cNvSpPr>
                <p:nvPr/>
              </p:nvSpPr>
              <p:spPr bwMode="auto">
                <a:xfrm>
                  <a:off x="3045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5" name="Rectangle 69"/>
                <p:cNvSpPr>
                  <a:spLocks noChangeAspect="1" noChangeArrowheads="1"/>
                </p:cNvSpPr>
                <p:nvPr/>
              </p:nvSpPr>
              <p:spPr bwMode="auto">
                <a:xfrm>
                  <a:off x="3057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6" name="Rectangle 70"/>
                <p:cNvSpPr>
                  <a:spLocks noChangeAspect="1" noChangeArrowheads="1"/>
                </p:cNvSpPr>
                <p:nvPr/>
              </p:nvSpPr>
              <p:spPr bwMode="auto">
                <a:xfrm>
                  <a:off x="3071" y="1225"/>
                  <a:ext cx="5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7" name="Rectangle 71"/>
                <p:cNvSpPr>
                  <a:spLocks noChangeAspect="1" noChangeArrowheads="1"/>
                </p:cNvSpPr>
                <p:nvPr/>
              </p:nvSpPr>
              <p:spPr bwMode="auto">
                <a:xfrm>
                  <a:off x="3082" y="1225"/>
                  <a:ext cx="7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0248" name="Rectangle 72"/>
                <p:cNvSpPr>
                  <a:spLocks noChangeAspect="1" noChangeArrowheads="1"/>
                </p:cNvSpPr>
                <p:nvPr/>
              </p:nvSpPr>
              <p:spPr bwMode="auto">
                <a:xfrm>
                  <a:off x="3096" y="1225"/>
                  <a:ext cx="6" cy="21"/>
                </a:xfrm>
                <a:prstGeom prst="rect">
                  <a:avLst/>
                </a:prstGeom>
                <a:solidFill>
                  <a:srgbClr val="60606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</p:grpSp>
      </p:grpSp>
      <p:grpSp>
        <p:nvGrpSpPr>
          <p:cNvPr id="50249" name="Group 73"/>
          <p:cNvGrpSpPr>
            <a:grpSpLocks noChangeAspect="1"/>
          </p:cNvGrpSpPr>
          <p:nvPr/>
        </p:nvGrpSpPr>
        <p:grpSpPr bwMode="auto">
          <a:xfrm>
            <a:off x="5715000" y="2667000"/>
            <a:ext cx="1692275" cy="393700"/>
            <a:chOff x="2518" y="1263"/>
            <a:chExt cx="588" cy="137"/>
          </a:xfrm>
        </p:grpSpPr>
        <p:sp>
          <p:nvSpPr>
            <p:cNvPr id="50250" name="Freeform 74"/>
            <p:cNvSpPr>
              <a:spLocks noChangeAspect="1"/>
            </p:cNvSpPr>
            <p:nvPr/>
          </p:nvSpPr>
          <p:spPr bwMode="auto">
            <a:xfrm>
              <a:off x="2521" y="1263"/>
              <a:ext cx="585" cy="117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584" y="47"/>
                </a:cxn>
                <a:cxn ang="0">
                  <a:pos x="550" y="90"/>
                </a:cxn>
                <a:cxn ang="0">
                  <a:pos x="516" y="116"/>
                </a:cxn>
                <a:cxn ang="0">
                  <a:pos x="0" y="58"/>
                </a:cxn>
                <a:cxn ang="0">
                  <a:pos x="39" y="41"/>
                </a:cxn>
                <a:cxn ang="0">
                  <a:pos x="95" y="0"/>
                </a:cxn>
              </a:cxnLst>
              <a:rect l="0" t="0" r="r" b="b"/>
              <a:pathLst>
                <a:path w="585" h="117">
                  <a:moveTo>
                    <a:pt x="95" y="0"/>
                  </a:moveTo>
                  <a:lnTo>
                    <a:pt x="584" y="47"/>
                  </a:lnTo>
                  <a:lnTo>
                    <a:pt x="550" y="90"/>
                  </a:lnTo>
                  <a:lnTo>
                    <a:pt x="516" y="116"/>
                  </a:lnTo>
                  <a:lnTo>
                    <a:pt x="0" y="58"/>
                  </a:lnTo>
                  <a:lnTo>
                    <a:pt x="39" y="41"/>
                  </a:lnTo>
                  <a:lnTo>
                    <a:pt x="95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1" name="Freeform 75"/>
            <p:cNvSpPr>
              <a:spLocks noChangeAspect="1"/>
            </p:cNvSpPr>
            <p:nvPr/>
          </p:nvSpPr>
          <p:spPr bwMode="auto">
            <a:xfrm>
              <a:off x="2895" y="1321"/>
              <a:ext cx="177" cy="50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5" y="24"/>
                </a:cxn>
                <a:cxn ang="0">
                  <a:pos x="0" y="34"/>
                </a:cxn>
                <a:cxn ang="0">
                  <a:pos x="136" y="49"/>
                </a:cxn>
                <a:cxn ang="0">
                  <a:pos x="156" y="35"/>
                </a:cxn>
                <a:cxn ang="0">
                  <a:pos x="176" y="14"/>
                </a:cxn>
                <a:cxn ang="0">
                  <a:pos x="64" y="3"/>
                </a:cxn>
                <a:cxn ang="0">
                  <a:pos x="42" y="0"/>
                </a:cxn>
              </a:cxnLst>
              <a:rect l="0" t="0" r="r" b="b"/>
              <a:pathLst>
                <a:path w="177" h="50">
                  <a:moveTo>
                    <a:pt x="42" y="0"/>
                  </a:moveTo>
                  <a:lnTo>
                    <a:pt x="15" y="24"/>
                  </a:lnTo>
                  <a:lnTo>
                    <a:pt x="0" y="34"/>
                  </a:lnTo>
                  <a:lnTo>
                    <a:pt x="136" y="49"/>
                  </a:lnTo>
                  <a:lnTo>
                    <a:pt x="156" y="35"/>
                  </a:lnTo>
                  <a:lnTo>
                    <a:pt x="176" y="14"/>
                  </a:lnTo>
                  <a:lnTo>
                    <a:pt x="64" y="3"/>
                  </a:lnTo>
                  <a:lnTo>
                    <a:pt x="42" y="0"/>
                  </a:lnTo>
                </a:path>
              </a:pathLst>
            </a:custGeom>
            <a:solidFill>
              <a:srgbClr val="80808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2" name="Freeform 76"/>
            <p:cNvSpPr>
              <a:spLocks noChangeAspect="1"/>
            </p:cNvSpPr>
            <p:nvPr/>
          </p:nvSpPr>
          <p:spPr bwMode="auto">
            <a:xfrm>
              <a:off x="2521" y="1322"/>
              <a:ext cx="518" cy="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"/>
                </a:cxn>
                <a:cxn ang="0">
                  <a:pos x="517" y="77"/>
                </a:cxn>
                <a:cxn ang="0">
                  <a:pos x="516" y="57"/>
                </a:cxn>
                <a:cxn ang="0">
                  <a:pos x="0" y="0"/>
                </a:cxn>
              </a:cxnLst>
              <a:rect l="0" t="0" r="r" b="b"/>
              <a:pathLst>
                <a:path w="518" h="78">
                  <a:moveTo>
                    <a:pt x="0" y="0"/>
                  </a:moveTo>
                  <a:lnTo>
                    <a:pt x="0" y="20"/>
                  </a:lnTo>
                  <a:lnTo>
                    <a:pt x="517" y="77"/>
                  </a:lnTo>
                  <a:lnTo>
                    <a:pt x="516" y="5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3" name="Freeform 77"/>
            <p:cNvSpPr>
              <a:spLocks noChangeAspect="1"/>
            </p:cNvSpPr>
            <p:nvPr/>
          </p:nvSpPr>
          <p:spPr bwMode="auto">
            <a:xfrm>
              <a:off x="3039" y="1312"/>
              <a:ext cx="67" cy="88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0" y="87"/>
                </a:cxn>
                <a:cxn ang="0">
                  <a:pos x="30" y="66"/>
                </a:cxn>
                <a:cxn ang="0">
                  <a:pos x="40" y="55"/>
                </a:cxn>
                <a:cxn ang="0">
                  <a:pos x="66" y="35"/>
                </a:cxn>
                <a:cxn ang="0">
                  <a:pos x="66" y="0"/>
                </a:cxn>
                <a:cxn ang="0">
                  <a:pos x="33" y="42"/>
                </a:cxn>
                <a:cxn ang="0">
                  <a:pos x="5" y="63"/>
                </a:cxn>
                <a:cxn ang="0">
                  <a:pos x="0" y="73"/>
                </a:cxn>
              </a:cxnLst>
              <a:rect l="0" t="0" r="r" b="b"/>
              <a:pathLst>
                <a:path w="67" h="88">
                  <a:moveTo>
                    <a:pt x="0" y="73"/>
                  </a:moveTo>
                  <a:lnTo>
                    <a:pt x="0" y="87"/>
                  </a:lnTo>
                  <a:lnTo>
                    <a:pt x="30" y="66"/>
                  </a:lnTo>
                  <a:lnTo>
                    <a:pt x="40" y="55"/>
                  </a:lnTo>
                  <a:lnTo>
                    <a:pt x="66" y="35"/>
                  </a:lnTo>
                  <a:lnTo>
                    <a:pt x="66" y="0"/>
                  </a:lnTo>
                  <a:lnTo>
                    <a:pt x="33" y="42"/>
                  </a:lnTo>
                  <a:lnTo>
                    <a:pt x="5" y="63"/>
                  </a:lnTo>
                  <a:lnTo>
                    <a:pt x="0" y="73"/>
                  </a:lnTo>
                </a:path>
              </a:pathLst>
            </a:custGeom>
            <a:solidFill>
              <a:srgbClr val="60606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4" name="Freeform 78"/>
            <p:cNvSpPr>
              <a:spLocks noChangeAspect="1"/>
            </p:cNvSpPr>
            <p:nvPr/>
          </p:nvSpPr>
          <p:spPr bwMode="auto">
            <a:xfrm>
              <a:off x="2550" y="1268"/>
              <a:ext cx="392" cy="89"/>
            </a:xfrm>
            <a:custGeom>
              <a:avLst/>
              <a:gdLst/>
              <a:ahLst/>
              <a:cxnLst>
                <a:cxn ang="0">
                  <a:pos x="67" y="0"/>
                </a:cxn>
                <a:cxn ang="0">
                  <a:pos x="21" y="39"/>
                </a:cxn>
                <a:cxn ang="0">
                  <a:pos x="0" y="50"/>
                </a:cxn>
                <a:cxn ang="0">
                  <a:pos x="331" y="88"/>
                </a:cxn>
                <a:cxn ang="0">
                  <a:pos x="355" y="71"/>
                </a:cxn>
                <a:cxn ang="0">
                  <a:pos x="391" y="36"/>
                </a:cxn>
                <a:cxn ang="0">
                  <a:pos x="67" y="0"/>
                </a:cxn>
              </a:cxnLst>
              <a:rect l="0" t="0" r="r" b="b"/>
              <a:pathLst>
                <a:path w="392" h="89">
                  <a:moveTo>
                    <a:pt x="67" y="0"/>
                  </a:moveTo>
                  <a:lnTo>
                    <a:pt x="21" y="39"/>
                  </a:lnTo>
                  <a:lnTo>
                    <a:pt x="0" y="50"/>
                  </a:lnTo>
                  <a:lnTo>
                    <a:pt x="331" y="88"/>
                  </a:lnTo>
                  <a:lnTo>
                    <a:pt x="355" y="71"/>
                  </a:lnTo>
                  <a:lnTo>
                    <a:pt x="391" y="36"/>
                  </a:lnTo>
                  <a:lnTo>
                    <a:pt x="67" y="0"/>
                  </a:lnTo>
                </a:path>
              </a:pathLst>
            </a:custGeom>
            <a:solidFill>
              <a:srgbClr val="80808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5" name="Freeform 79"/>
            <p:cNvSpPr>
              <a:spLocks noChangeAspect="1"/>
            </p:cNvSpPr>
            <p:nvPr/>
          </p:nvSpPr>
          <p:spPr bwMode="auto">
            <a:xfrm>
              <a:off x="2518" y="1319"/>
              <a:ext cx="523" cy="64"/>
            </a:xfrm>
            <a:custGeom>
              <a:avLst/>
              <a:gdLst/>
              <a:ahLst/>
              <a:cxnLst>
                <a:cxn ang="0">
                  <a:pos x="522" y="55"/>
                </a:cxn>
                <a:cxn ang="0">
                  <a:pos x="517" y="63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522" y="55"/>
                </a:cxn>
              </a:cxnLst>
              <a:rect l="0" t="0" r="r" b="b"/>
              <a:pathLst>
                <a:path w="523" h="64">
                  <a:moveTo>
                    <a:pt x="522" y="55"/>
                  </a:moveTo>
                  <a:lnTo>
                    <a:pt x="517" y="63"/>
                  </a:lnTo>
                  <a:lnTo>
                    <a:pt x="0" y="6"/>
                  </a:lnTo>
                  <a:lnTo>
                    <a:pt x="6" y="0"/>
                  </a:lnTo>
                  <a:lnTo>
                    <a:pt x="522" y="55"/>
                  </a:lnTo>
                </a:path>
              </a:pathLst>
            </a:custGeom>
            <a:solidFill>
              <a:srgbClr val="E0E0E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6" name="Freeform 80"/>
            <p:cNvSpPr>
              <a:spLocks noChangeAspect="1"/>
            </p:cNvSpPr>
            <p:nvPr/>
          </p:nvSpPr>
          <p:spPr bwMode="auto">
            <a:xfrm>
              <a:off x="2596" y="1275"/>
              <a:ext cx="355" cy="42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354" y="36"/>
                </a:cxn>
                <a:cxn ang="0">
                  <a:pos x="344" y="41"/>
                </a:cxn>
                <a:cxn ang="0">
                  <a:pos x="0" y="4"/>
                </a:cxn>
                <a:cxn ang="0">
                  <a:pos x="9" y="0"/>
                </a:cxn>
              </a:cxnLst>
              <a:rect l="0" t="0" r="r" b="b"/>
              <a:pathLst>
                <a:path w="355" h="42">
                  <a:moveTo>
                    <a:pt x="9" y="0"/>
                  </a:moveTo>
                  <a:lnTo>
                    <a:pt x="354" y="36"/>
                  </a:lnTo>
                  <a:lnTo>
                    <a:pt x="344" y="41"/>
                  </a:lnTo>
                  <a:lnTo>
                    <a:pt x="0" y="4"/>
                  </a:lnTo>
                  <a:lnTo>
                    <a:pt x="9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7" name="Freeform 81"/>
            <p:cNvSpPr>
              <a:spLocks noChangeAspect="1"/>
            </p:cNvSpPr>
            <p:nvPr/>
          </p:nvSpPr>
          <p:spPr bwMode="auto">
            <a:xfrm>
              <a:off x="2590" y="1277"/>
              <a:ext cx="353" cy="4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52" y="37"/>
                </a:cxn>
                <a:cxn ang="0">
                  <a:pos x="342" y="42"/>
                </a:cxn>
                <a:cxn ang="0">
                  <a:pos x="0" y="4"/>
                </a:cxn>
                <a:cxn ang="0">
                  <a:pos x="8" y="0"/>
                </a:cxn>
              </a:cxnLst>
              <a:rect l="0" t="0" r="r" b="b"/>
              <a:pathLst>
                <a:path w="353" h="43">
                  <a:moveTo>
                    <a:pt x="8" y="0"/>
                  </a:moveTo>
                  <a:lnTo>
                    <a:pt x="352" y="37"/>
                  </a:lnTo>
                  <a:lnTo>
                    <a:pt x="342" y="42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8" name="Freeform 82"/>
            <p:cNvSpPr>
              <a:spLocks noChangeAspect="1"/>
            </p:cNvSpPr>
            <p:nvPr/>
          </p:nvSpPr>
          <p:spPr bwMode="auto">
            <a:xfrm>
              <a:off x="2577" y="1289"/>
              <a:ext cx="354" cy="42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353" y="36"/>
                </a:cxn>
                <a:cxn ang="0">
                  <a:pos x="342" y="41"/>
                </a:cxn>
                <a:cxn ang="0">
                  <a:pos x="0" y="4"/>
                </a:cxn>
                <a:cxn ang="0">
                  <a:pos x="9" y="0"/>
                </a:cxn>
              </a:cxnLst>
              <a:rect l="0" t="0" r="r" b="b"/>
              <a:pathLst>
                <a:path w="354" h="42">
                  <a:moveTo>
                    <a:pt x="9" y="0"/>
                  </a:moveTo>
                  <a:lnTo>
                    <a:pt x="353" y="36"/>
                  </a:lnTo>
                  <a:lnTo>
                    <a:pt x="342" y="41"/>
                  </a:lnTo>
                  <a:lnTo>
                    <a:pt x="0" y="4"/>
                  </a:lnTo>
                  <a:lnTo>
                    <a:pt x="9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59" name="Freeform 83"/>
            <p:cNvSpPr>
              <a:spLocks noChangeAspect="1"/>
            </p:cNvSpPr>
            <p:nvPr/>
          </p:nvSpPr>
          <p:spPr bwMode="auto">
            <a:xfrm>
              <a:off x="2565" y="1300"/>
              <a:ext cx="353" cy="4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52" y="35"/>
                </a:cxn>
                <a:cxn ang="0">
                  <a:pos x="342" y="40"/>
                </a:cxn>
                <a:cxn ang="0">
                  <a:pos x="0" y="4"/>
                </a:cxn>
                <a:cxn ang="0">
                  <a:pos x="8" y="0"/>
                </a:cxn>
              </a:cxnLst>
              <a:rect l="0" t="0" r="r" b="b"/>
              <a:pathLst>
                <a:path w="353" h="41">
                  <a:moveTo>
                    <a:pt x="8" y="0"/>
                  </a:moveTo>
                  <a:lnTo>
                    <a:pt x="352" y="35"/>
                  </a:lnTo>
                  <a:lnTo>
                    <a:pt x="342" y="40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0" name="Freeform 84"/>
            <p:cNvSpPr>
              <a:spLocks noChangeAspect="1"/>
            </p:cNvSpPr>
            <p:nvPr/>
          </p:nvSpPr>
          <p:spPr bwMode="auto">
            <a:xfrm>
              <a:off x="2553" y="1312"/>
              <a:ext cx="354" cy="4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53" y="35"/>
                </a:cxn>
                <a:cxn ang="0">
                  <a:pos x="342" y="40"/>
                </a:cxn>
                <a:cxn ang="0">
                  <a:pos x="0" y="4"/>
                </a:cxn>
                <a:cxn ang="0">
                  <a:pos x="8" y="0"/>
                </a:cxn>
              </a:cxnLst>
              <a:rect l="0" t="0" r="r" b="b"/>
              <a:pathLst>
                <a:path w="354" h="41">
                  <a:moveTo>
                    <a:pt x="8" y="0"/>
                  </a:moveTo>
                  <a:lnTo>
                    <a:pt x="353" y="35"/>
                  </a:lnTo>
                  <a:lnTo>
                    <a:pt x="342" y="40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1" name="Freeform 85"/>
            <p:cNvSpPr>
              <a:spLocks noChangeAspect="1"/>
            </p:cNvSpPr>
            <p:nvPr/>
          </p:nvSpPr>
          <p:spPr bwMode="auto">
            <a:xfrm>
              <a:off x="2908" y="1336"/>
              <a:ext cx="152" cy="1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51" y="15"/>
                </a:cxn>
                <a:cxn ang="0">
                  <a:pos x="148" y="18"/>
                </a:cxn>
                <a:cxn ang="0">
                  <a:pos x="0" y="3"/>
                </a:cxn>
                <a:cxn ang="0">
                  <a:pos x="8" y="0"/>
                </a:cxn>
              </a:cxnLst>
              <a:rect l="0" t="0" r="r" b="b"/>
              <a:pathLst>
                <a:path w="152" h="19">
                  <a:moveTo>
                    <a:pt x="8" y="0"/>
                  </a:moveTo>
                  <a:lnTo>
                    <a:pt x="151" y="15"/>
                  </a:lnTo>
                  <a:lnTo>
                    <a:pt x="148" y="18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2" name="Freeform 86"/>
            <p:cNvSpPr>
              <a:spLocks noChangeAspect="1"/>
            </p:cNvSpPr>
            <p:nvPr/>
          </p:nvSpPr>
          <p:spPr bwMode="auto">
            <a:xfrm>
              <a:off x="2896" y="1346"/>
              <a:ext cx="151" cy="1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49" y="14"/>
                </a:cxn>
                <a:cxn ang="0">
                  <a:pos x="150" y="18"/>
                </a:cxn>
                <a:cxn ang="0">
                  <a:pos x="0" y="3"/>
                </a:cxn>
                <a:cxn ang="0">
                  <a:pos x="8" y="0"/>
                </a:cxn>
              </a:cxnLst>
              <a:rect l="0" t="0" r="r" b="b"/>
              <a:pathLst>
                <a:path w="151" h="19">
                  <a:moveTo>
                    <a:pt x="8" y="0"/>
                  </a:moveTo>
                  <a:lnTo>
                    <a:pt x="149" y="14"/>
                  </a:lnTo>
                  <a:lnTo>
                    <a:pt x="150" y="18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3" name="Freeform 87"/>
            <p:cNvSpPr>
              <a:spLocks noChangeAspect="1"/>
            </p:cNvSpPr>
            <p:nvPr/>
          </p:nvSpPr>
          <p:spPr bwMode="auto">
            <a:xfrm>
              <a:off x="2912" y="1327"/>
              <a:ext cx="161" cy="1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60" y="13"/>
                </a:cxn>
                <a:cxn ang="0">
                  <a:pos x="154" y="17"/>
                </a:cxn>
                <a:cxn ang="0">
                  <a:pos x="0" y="4"/>
                </a:cxn>
                <a:cxn ang="0">
                  <a:pos x="9" y="0"/>
                </a:cxn>
              </a:cxnLst>
              <a:rect l="0" t="0" r="r" b="b"/>
              <a:pathLst>
                <a:path w="161" h="18">
                  <a:moveTo>
                    <a:pt x="9" y="0"/>
                  </a:moveTo>
                  <a:lnTo>
                    <a:pt x="160" y="13"/>
                  </a:lnTo>
                  <a:lnTo>
                    <a:pt x="154" y="17"/>
                  </a:lnTo>
                  <a:lnTo>
                    <a:pt x="0" y="4"/>
                  </a:lnTo>
                  <a:lnTo>
                    <a:pt x="9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4" name="Freeform 88"/>
            <p:cNvSpPr>
              <a:spLocks noChangeAspect="1"/>
            </p:cNvSpPr>
            <p:nvPr/>
          </p:nvSpPr>
          <p:spPr bwMode="auto">
            <a:xfrm>
              <a:off x="3015" y="1330"/>
              <a:ext cx="48" cy="40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7" y="1"/>
                </a:cxn>
                <a:cxn ang="0">
                  <a:pos x="5" y="39"/>
                </a:cxn>
                <a:cxn ang="0">
                  <a:pos x="0" y="39"/>
                </a:cxn>
                <a:cxn ang="0">
                  <a:pos x="42" y="0"/>
                </a:cxn>
              </a:cxnLst>
              <a:rect l="0" t="0" r="r" b="b"/>
              <a:pathLst>
                <a:path w="48" h="40">
                  <a:moveTo>
                    <a:pt x="42" y="0"/>
                  </a:moveTo>
                  <a:lnTo>
                    <a:pt x="47" y="1"/>
                  </a:lnTo>
                  <a:lnTo>
                    <a:pt x="5" y="39"/>
                  </a:lnTo>
                  <a:lnTo>
                    <a:pt x="0" y="39"/>
                  </a:lnTo>
                  <a:lnTo>
                    <a:pt x="4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5" name="Freeform 89"/>
            <p:cNvSpPr>
              <a:spLocks noChangeAspect="1"/>
            </p:cNvSpPr>
            <p:nvPr/>
          </p:nvSpPr>
          <p:spPr bwMode="auto">
            <a:xfrm>
              <a:off x="2996" y="1329"/>
              <a:ext cx="49" cy="40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48" y="1"/>
                </a:cxn>
                <a:cxn ang="0">
                  <a:pos x="5" y="39"/>
                </a:cxn>
                <a:cxn ang="0">
                  <a:pos x="0" y="39"/>
                </a:cxn>
                <a:cxn ang="0">
                  <a:pos x="43" y="0"/>
                </a:cxn>
              </a:cxnLst>
              <a:rect l="0" t="0" r="r" b="b"/>
              <a:pathLst>
                <a:path w="49" h="40">
                  <a:moveTo>
                    <a:pt x="43" y="0"/>
                  </a:moveTo>
                  <a:lnTo>
                    <a:pt x="48" y="1"/>
                  </a:lnTo>
                  <a:lnTo>
                    <a:pt x="5" y="39"/>
                  </a:lnTo>
                  <a:lnTo>
                    <a:pt x="0" y="39"/>
                  </a:lnTo>
                  <a:lnTo>
                    <a:pt x="43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6" name="Freeform 90"/>
            <p:cNvSpPr>
              <a:spLocks noChangeAspect="1"/>
            </p:cNvSpPr>
            <p:nvPr/>
          </p:nvSpPr>
          <p:spPr bwMode="auto">
            <a:xfrm>
              <a:off x="2979" y="1327"/>
              <a:ext cx="48" cy="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7" y="2"/>
                </a:cxn>
                <a:cxn ang="0">
                  <a:pos x="5" y="37"/>
                </a:cxn>
                <a:cxn ang="0">
                  <a:pos x="0" y="37"/>
                </a:cxn>
                <a:cxn ang="0">
                  <a:pos x="42" y="0"/>
                </a:cxn>
              </a:cxnLst>
              <a:rect l="0" t="0" r="r" b="b"/>
              <a:pathLst>
                <a:path w="48" h="38">
                  <a:moveTo>
                    <a:pt x="42" y="0"/>
                  </a:moveTo>
                  <a:lnTo>
                    <a:pt x="47" y="2"/>
                  </a:lnTo>
                  <a:lnTo>
                    <a:pt x="5" y="37"/>
                  </a:lnTo>
                  <a:lnTo>
                    <a:pt x="0" y="37"/>
                  </a:lnTo>
                  <a:lnTo>
                    <a:pt x="4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7" name="Freeform 91"/>
            <p:cNvSpPr>
              <a:spLocks noChangeAspect="1"/>
            </p:cNvSpPr>
            <p:nvPr/>
          </p:nvSpPr>
          <p:spPr bwMode="auto">
            <a:xfrm>
              <a:off x="2961" y="1325"/>
              <a:ext cx="47" cy="38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46" y="1"/>
                </a:cxn>
                <a:cxn ang="0">
                  <a:pos x="5" y="37"/>
                </a:cxn>
                <a:cxn ang="0">
                  <a:pos x="0" y="37"/>
                </a:cxn>
                <a:cxn ang="0">
                  <a:pos x="41" y="0"/>
                </a:cxn>
              </a:cxnLst>
              <a:rect l="0" t="0" r="r" b="b"/>
              <a:pathLst>
                <a:path w="47" h="38">
                  <a:moveTo>
                    <a:pt x="41" y="0"/>
                  </a:moveTo>
                  <a:lnTo>
                    <a:pt x="46" y="1"/>
                  </a:lnTo>
                  <a:lnTo>
                    <a:pt x="5" y="37"/>
                  </a:lnTo>
                  <a:lnTo>
                    <a:pt x="0" y="37"/>
                  </a:lnTo>
                  <a:lnTo>
                    <a:pt x="4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8" name="Freeform 92"/>
            <p:cNvSpPr>
              <a:spLocks noChangeAspect="1"/>
            </p:cNvSpPr>
            <p:nvPr/>
          </p:nvSpPr>
          <p:spPr bwMode="auto">
            <a:xfrm>
              <a:off x="2945" y="1322"/>
              <a:ext cx="62" cy="41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61" y="1"/>
                </a:cxn>
                <a:cxn ang="0">
                  <a:pos x="18" y="40"/>
                </a:cxn>
                <a:cxn ang="0">
                  <a:pos x="0" y="38"/>
                </a:cxn>
                <a:cxn ang="0">
                  <a:pos x="42" y="0"/>
                </a:cxn>
              </a:cxnLst>
              <a:rect l="0" t="0" r="r" b="b"/>
              <a:pathLst>
                <a:path w="62" h="41">
                  <a:moveTo>
                    <a:pt x="42" y="0"/>
                  </a:moveTo>
                  <a:lnTo>
                    <a:pt x="61" y="1"/>
                  </a:lnTo>
                  <a:lnTo>
                    <a:pt x="18" y="40"/>
                  </a:lnTo>
                  <a:lnTo>
                    <a:pt x="0" y="38"/>
                  </a:lnTo>
                  <a:lnTo>
                    <a:pt x="4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69" name="Freeform 93"/>
            <p:cNvSpPr>
              <a:spLocks noChangeAspect="1"/>
            </p:cNvSpPr>
            <p:nvPr/>
          </p:nvSpPr>
          <p:spPr bwMode="auto">
            <a:xfrm>
              <a:off x="2928" y="1319"/>
              <a:ext cx="48" cy="39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7" y="2"/>
                </a:cxn>
                <a:cxn ang="0">
                  <a:pos x="5" y="38"/>
                </a:cxn>
                <a:cxn ang="0">
                  <a:pos x="0" y="38"/>
                </a:cxn>
                <a:cxn ang="0">
                  <a:pos x="42" y="0"/>
                </a:cxn>
              </a:cxnLst>
              <a:rect l="0" t="0" r="r" b="b"/>
              <a:pathLst>
                <a:path w="48" h="39">
                  <a:moveTo>
                    <a:pt x="42" y="0"/>
                  </a:moveTo>
                  <a:lnTo>
                    <a:pt x="47" y="2"/>
                  </a:lnTo>
                  <a:lnTo>
                    <a:pt x="5" y="38"/>
                  </a:lnTo>
                  <a:lnTo>
                    <a:pt x="0" y="38"/>
                  </a:lnTo>
                  <a:lnTo>
                    <a:pt x="4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0" name="Freeform 94"/>
            <p:cNvSpPr>
              <a:spLocks noChangeAspect="1"/>
            </p:cNvSpPr>
            <p:nvPr/>
          </p:nvSpPr>
          <p:spPr bwMode="auto">
            <a:xfrm>
              <a:off x="2910" y="1317"/>
              <a:ext cx="47" cy="40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46" y="2"/>
                </a:cxn>
                <a:cxn ang="0">
                  <a:pos x="5" y="39"/>
                </a:cxn>
                <a:cxn ang="0">
                  <a:pos x="0" y="39"/>
                </a:cxn>
                <a:cxn ang="0">
                  <a:pos x="41" y="0"/>
                </a:cxn>
              </a:cxnLst>
              <a:rect l="0" t="0" r="r" b="b"/>
              <a:pathLst>
                <a:path w="47" h="40">
                  <a:moveTo>
                    <a:pt x="41" y="0"/>
                  </a:moveTo>
                  <a:lnTo>
                    <a:pt x="46" y="2"/>
                  </a:lnTo>
                  <a:lnTo>
                    <a:pt x="5" y="39"/>
                  </a:lnTo>
                  <a:lnTo>
                    <a:pt x="0" y="39"/>
                  </a:lnTo>
                  <a:lnTo>
                    <a:pt x="4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1" name="Freeform 95"/>
            <p:cNvSpPr>
              <a:spLocks noChangeAspect="1"/>
            </p:cNvSpPr>
            <p:nvPr/>
          </p:nvSpPr>
          <p:spPr bwMode="auto">
            <a:xfrm>
              <a:off x="2867" y="1298"/>
              <a:ext cx="70" cy="59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9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2" y="0"/>
                </a:cxn>
              </a:cxnLst>
              <a:rect l="0" t="0" r="r" b="b"/>
              <a:pathLst>
                <a:path w="70" h="59">
                  <a:moveTo>
                    <a:pt x="62" y="0"/>
                  </a:moveTo>
                  <a:lnTo>
                    <a:pt x="69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2" name="Freeform 96"/>
            <p:cNvSpPr>
              <a:spLocks noChangeAspect="1"/>
            </p:cNvSpPr>
            <p:nvPr/>
          </p:nvSpPr>
          <p:spPr bwMode="auto">
            <a:xfrm>
              <a:off x="2905" y="1339"/>
              <a:ext cx="22" cy="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1" y="0"/>
                </a:cxn>
                <a:cxn ang="0">
                  <a:pos x="16" y="7"/>
                </a:cxn>
                <a:cxn ang="0">
                  <a:pos x="0" y="6"/>
                </a:cxn>
                <a:cxn ang="0">
                  <a:pos x="6" y="0"/>
                </a:cxn>
              </a:cxnLst>
              <a:rect l="0" t="0" r="r" b="b"/>
              <a:pathLst>
                <a:path w="22" h="8">
                  <a:moveTo>
                    <a:pt x="6" y="0"/>
                  </a:moveTo>
                  <a:lnTo>
                    <a:pt x="21" y="0"/>
                  </a:lnTo>
                  <a:lnTo>
                    <a:pt x="16" y="7"/>
                  </a:ln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3" name="Freeform 97"/>
            <p:cNvSpPr>
              <a:spLocks noChangeAspect="1"/>
            </p:cNvSpPr>
            <p:nvPr/>
          </p:nvSpPr>
          <p:spPr bwMode="auto">
            <a:xfrm>
              <a:off x="2940" y="1342"/>
              <a:ext cx="22" cy="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1" y="0"/>
                </a:cxn>
                <a:cxn ang="0">
                  <a:pos x="16" y="8"/>
                </a:cxn>
                <a:cxn ang="0">
                  <a:pos x="0" y="7"/>
                </a:cxn>
                <a:cxn ang="0">
                  <a:pos x="6" y="0"/>
                </a:cxn>
              </a:cxnLst>
              <a:rect l="0" t="0" r="r" b="b"/>
              <a:pathLst>
                <a:path w="22" h="9">
                  <a:moveTo>
                    <a:pt x="6" y="0"/>
                  </a:moveTo>
                  <a:lnTo>
                    <a:pt x="21" y="0"/>
                  </a:lnTo>
                  <a:lnTo>
                    <a:pt x="16" y="8"/>
                  </a:lnTo>
                  <a:lnTo>
                    <a:pt x="0" y="7"/>
                  </a:lnTo>
                  <a:lnTo>
                    <a:pt x="6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4" name="Freeform 98"/>
            <p:cNvSpPr>
              <a:spLocks noChangeAspect="1"/>
            </p:cNvSpPr>
            <p:nvPr/>
          </p:nvSpPr>
          <p:spPr bwMode="auto">
            <a:xfrm>
              <a:off x="2848" y="1294"/>
              <a:ext cx="69" cy="6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9"/>
                </a:cxn>
                <a:cxn ang="0">
                  <a:pos x="0" y="59"/>
                </a:cxn>
                <a:cxn ang="0">
                  <a:pos x="61" y="0"/>
                </a:cxn>
              </a:cxnLst>
              <a:rect l="0" t="0" r="r" b="b"/>
              <a:pathLst>
                <a:path w="69" h="60">
                  <a:moveTo>
                    <a:pt x="61" y="0"/>
                  </a:moveTo>
                  <a:lnTo>
                    <a:pt x="68" y="2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5" name="Freeform 99"/>
            <p:cNvSpPr>
              <a:spLocks noChangeAspect="1"/>
            </p:cNvSpPr>
            <p:nvPr/>
          </p:nvSpPr>
          <p:spPr bwMode="auto">
            <a:xfrm>
              <a:off x="2830" y="1292"/>
              <a:ext cx="69" cy="59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1" y="0"/>
                </a:cxn>
              </a:cxnLst>
              <a:rect l="0" t="0" r="r" b="b"/>
              <a:pathLst>
                <a:path w="69" h="59">
                  <a:moveTo>
                    <a:pt x="61" y="0"/>
                  </a:moveTo>
                  <a:lnTo>
                    <a:pt x="68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6" name="Freeform 100"/>
            <p:cNvSpPr>
              <a:spLocks noChangeAspect="1"/>
            </p:cNvSpPr>
            <p:nvPr/>
          </p:nvSpPr>
          <p:spPr bwMode="auto">
            <a:xfrm>
              <a:off x="2812" y="1289"/>
              <a:ext cx="69" cy="59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1" y="0"/>
                </a:cxn>
              </a:cxnLst>
              <a:rect l="0" t="0" r="r" b="b"/>
              <a:pathLst>
                <a:path w="69" h="59">
                  <a:moveTo>
                    <a:pt x="61" y="0"/>
                  </a:moveTo>
                  <a:lnTo>
                    <a:pt x="68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7" name="Freeform 101"/>
            <p:cNvSpPr>
              <a:spLocks noChangeAspect="1"/>
            </p:cNvSpPr>
            <p:nvPr/>
          </p:nvSpPr>
          <p:spPr bwMode="auto">
            <a:xfrm>
              <a:off x="2793" y="1287"/>
              <a:ext cx="69" cy="59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1" y="0"/>
                </a:cxn>
              </a:cxnLst>
              <a:rect l="0" t="0" r="r" b="b"/>
              <a:pathLst>
                <a:path w="69" h="59">
                  <a:moveTo>
                    <a:pt x="61" y="0"/>
                  </a:moveTo>
                  <a:lnTo>
                    <a:pt x="68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8" name="Freeform 102"/>
            <p:cNvSpPr>
              <a:spLocks noChangeAspect="1"/>
            </p:cNvSpPr>
            <p:nvPr/>
          </p:nvSpPr>
          <p:spPr bwMode="auto">
            <a:xfrm>
              <a:off x="2775" y="1285"/>
              <a:ext cx="69" cy="59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1" y="0"/>
                </a:cxn>
              </a:cxnLst>
              <a:rect l="0" t="0" r="r" b="b"/>
              <a:pathLst>
                <a:path w="69" h="59">
                  <a:moveTo>
                    <a:pt x="61" y="0"/>
                  </a:moveTo>
                  <a:lnTo>
                    <a:pt x="68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79" name="Freeform 103"/>
            <p:cNvSpPr>
              <a:spLocks noChangeAspect="1"/>
            </p:cNvSpPr>
            <p:nvPr/>
          </p:nvSpPr>
          <p:spPr bwMode="auto">
            <a:xfrm>
              <a:off x="2757" y="1281"/>
              <a:ext cx="69" cy="6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59"/>
                </a:cxn>
                <a:cxn ang="0">
                  <a:pos x="0" y="59"/>
                </a:cxn>
                <a:cxn ang="0">
                  <a:pos x="61" y="0"/>
                </a:cxn>
              </a:cxnLst>
              <a:rect l="0" t="0" r="r" b="b"/>
              <a:pathLst>
                <a:path w="69" h="60">
                  <a:moveTo>
                    <a:pt x="61" y="0"/>
                  </a:moveTo>
                  <a:lnTo>
                    <a:pt x="68" y="2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0" name="Freeform 104"/>
            <p:cNvSpPr>
              <a:spLocks noChangeAspect="1"/>
            </p:cNvSpPr>
            <p:nvPr/>
          </p:nvSpPr>
          <p:spPr bwMode="auto">
            <a:xfrm>
              <a:off x="2738" y="1279"/>
              <a:ext cx="69" cy="6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2"/>
                </a:cxn>
                <a:cxn ang="0">
                  <a:pos x="7" y="60"/>
                </a:cxn>
                <a:cxn ang="0">
                  <a:pos x="0" y="60"/>
                </a:cxn>
                <a:cxn ang="0">
                  <a:pos x="61" y="0"/>
                </a:cxn>
              </a:cxnLst>
              <a:rect l="0" t="0" r="r" b="b"/>
              <a:pathLst>
                <a:path w="69" h="61">
                  <a:moveTo>
                    <a:pt x="61" y="0"/>
                  </a:moveTo>
                  <a:lnTo>
                    <a:pt x="68" y="2"/>
                  </a:lnTo>
                  <a:lnTo>
                    <a:pt x="7" y="60"/>
                  </a:lnTo>
                  <a:lnTo>
                    <a:pt x="0" y="60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1" name="Freeform 105"/>
            <p:cNvSpPr>
              <a:spLocks noChangeAspect="1"/>
            </p:cNvSpPr>
            <p:nvPr/>
          </p:nvSpPr>
          <p:spPr bwMode="auto">
            <a:xfrm>
              <a:off x="2719" y="1277"/>
              <a:ext cx="70" cy="59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9" y="2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62" y="0"/>
                </a:cxn>
              </a:cxnLst>
              <a:rect l="0" t="0" r="r" b="b"/>
              <a:pathLst>
                <a:path w="70" h="59">
                  <a:moveTo>
                    <a:pt x="62" y="0"/>
                  </a:moveTo>
                  <a:lnTo>
                    <a:pt x="69" y="2"/>
                  </a:lnTo>
                  <a:lnTo>
                    <a:pt x="7" y="58"/>
                  </a:lnTo>
                  <a:lnTo>
                    <a:pt x="0" y="58"/>
                  </a:lnTo>
                  <a:lnTo>
                    <a:pt x="62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2" name="Freeform 106"/>
            <p:cNvSpPr>
              <a:spLocks noChangeAspect="1"/>
            </p:cNvSpPr>
            <p:nvPr/>
          </p:nvSpPr>
          <p:spPr bwMode="auto">
            <a:xfrm>
              <a:off x="2696" y="1280"/>
              <a:ext cx="64" cy="55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63" y="2"/>
                </a:cxn>
                <a:cxn ang="0">
                  <a:pos x="6" y="54"/>
                </a:cxn>
                <a:cxn ang="0">
                  <a:pos x="0" y="54"/>
                </a:cxn>
                <a:cxn ang="0">
                  <a:pos x="57" y="0"/>
                </a:cxn>
              </a:cxnLst>
              <a:rect l="0" t="0" r="r" b="b"/>
              <a:pathLst>
                <a:path w="64" h="55">
                  <a:moveTo>
                    <a:pt x="57" y="0"/>
                  </a:moveTo>
                  <a:lnTo>
                    <a:pt x="63" y="2"/>
                  </a:lnTo>
                  <a:lnTo>
                    <a:pt x="6" y="54"/>
                  </a:lnTo>
                  <a:lnTo>
                    <a:pt x="0" y="54"/>
                  </a:lnTo>
                  <a:lnTo>
                    <a:pt x="57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3" name="Freeform 107"/>
            <p:cNvSpPr>
              <a:spLocks noChangeAspect="1"/>
            </p:cNvSpPr>
            <p:nvPr/>
          </p:nvSpPr>
          <p:spPr bwMode="auto">
            <a:xfrm>
              <a:off x="2679" y="1278"/>
              <a:ext cx="65" cy="55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64" y="1"/>
                </a:cxn>
                <a:cxn ang="0">
                  <a:pos x="7" y="54"/>
                </a:cxn>
                <a:cxn ang="0">
                  <a:pos x="0" y="54"/>
                </a:cxn>
                <a:cxn ang="0">
                  <a:pos x="57" y="0"/>
                </a:cxn>
              </a:cxnLst>
              <a:rect l="0" t="0" r="r" b="b"/>
              <a:pathLst>
                <a:path w="65" h="55">
                  <a:moveTo>
                    <a:pt x="57" y="0"/>
                  </a:moveTo>
                  <a:lnTo>
                    <a:pt x="64" y="1"/>
                  </a:lnTo>
                  <a:lnTo>
                    <a:pt x="7" y="54"/>
                  </a:lnTo>
                  <a:lnTo>
                    <a:pt x="0" y="54"/>
                  </a:lnTo>
                  <a:lnTo>
                    <a:pt x="57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4" name="Freeform 108"/>
            <p:cNvSpPr>
              <a:spLocks noChangeAspect="1"/>
            </p:cNvSpPr>
            <p:nvPr/>
          </p:nvSpPr>
          <p:spPr bwMode="auto">
            <a:xfrm>
              <a:off x="2660" y="1277"/>
              <a:ext cx="63" cy="54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62" y="2"/>
                </a:cxn>
                <a:cxn ang="0">
                  <a:pos x="6" y="53"/>
                </a:cxn>
                <a:cxn ang="0">
                  <a:pos x="0" y="53"/>
                </a:cxn>
                <a:cxn ang="0">
                  <a:pos x="55" y="0"/>
                </a:cxn>
              </a:cxnLst>
              <a:rect l="0" t="0" r="r" b="b"/>
              <a:pathLst>
                <a:path w="63" h="54">
                  <a:moveTo>
                    <a:pt x="55" y="0"/>
                  </a:moveTo>
                  <a:lnTo>
                    <a:pt x="62" y="2"/>
                  </a:lnTo>
                  <a:lnTo>
                    <a:pt x="6" y="53"/>
                  </a:lnTo>
                  <a:lnTo>
                    <a:pt x="0" y="53"/>
                  </a:lnTo>
                  <a:lnTo>
                    <a:pt x="55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5" name="Freeform 109"/>
            <p:cNvSpPr>
              <a:spLocks noChangeAspect="1"/>
            </p:cNvSpPr>
            <p:nvPr/>
          </p:nvSpPr>
          <p:spPr bwMode="auto">
            <a:xfrm>
              <a:off x="2642" y="1275"/>
              <a:ext cx="63" cy="54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62" y="2"/>
                </a:cxn>
                <a:cxn ang="0">
                  <a:pos x="6" y="53"/>
                </a:cxn>
                <a:cxn ang="0">
                  <a:pos x="0" y="53"/>
                </a:cxn>
                <a:cxn ang="0">
                  <a:pos x="56" y="0"/>
                </a:cxn>
              </a:cxnLst>
              <a:rect l="0" t="0" r="r" b="b"/>
              <a:pathLst>
                <a:path w="63" h="54">
                  <a:moveTo>
                    <a:pt x="56" y="0"/>
                  </a:moveTo>
                  <a:lnTo>
                    <a:pt x="62" y="2"/>
                  </a:lnTo>
                  <a:lnTo>
                    <a:pt x="6" y="53"/>
                  </a:lnTo>
                  <a:lnTo>
                    <a:pt x="0" y="53"/>
                  </a:lnTo>
                  <a:lnTo>
                    <a:pt x="56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6" name="Freeform 110"/>
            <p:cNvSpPr>
              <a:spLocks noChangeAspect="1"/>
            </p:cNvSpPr>
            <p:nvPr/>
          </p:nvSpPr>
          <p:spPr bwMode="auto">
            <a:xfrm>
              <a:off x="2625" y="1274"/>
              <a:ext cx="64" cy="54"/>
            </a:xfrm>
            <a:custGeom>
              <a:avLst/>
              <a:gdLst/>
              <a:ahLst/>
              <a:cxnLst>
                <a:cxn ang="0">
                  <a:pos x="57" y="0"/>
                </a:cxn>
                <a:cxn ang="0">
                  <a:pos x="63" y="1"/>
                </a:cxn>
                <a:cxn ang="0">
                  <a:pos x="7" y="53"/>
                </a:cxn>
                <a:cxn ang="0">
                  <a:pos x="0" y="53"/>
                </a:cxn>
                <a:cxn ang="0">
                  <a:pos x="57" y="0"/>
                </a:cxn>
              </a:cxnLst>
              <a:rect l="0" t="0" r="r" b="b"/>
              <a:pathLst>
                <a:path w="64" h="54">
                  <a:moveTo>
                    <a:pt x="57" y="0"/>
                  </a:moveTo>
                  <a:lnTo>
                    <a:pt x="63" y="1"/>
                  </a:lnTo>
                  <a:lnTo>
                    <a:pt x="7" y="53"/>
                  </a:lnTo>
                  <a:lnTo>
                    <a:pt x="0" y="53"/>
                  </a:lnTo>
                  <a:lnTo>
                    <a:pt x="57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7" name="Freeform 111"/>
            <p:cNvSpPr>
              <a:spLocks noChangeAspect="1"/>
            </p:cNvSpPr>
            <p:nvPr/>
          </p:nvSpPr>
          <p:spPr bwMode="auto">
            <a:xfrm>
              <a:off x="2606" y="1270"/>
              <a:ext cx="69" cy="54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1"/>
                </a:cxn>
                <a:cxn ang="0">
                  <a:pos x="7" y="53"/>
                </a:cxn>
                <a:cxn ang="0">
                  <a:pos x="0" y="53"/>
                </a:cxn>
                <a:cxn ang="0">
                  <a:pos x="61" y="0"/>
                </a:cxn>
              </a:cxnLst>
              <a:rect l="0" t="0" r="r" b="b"/>
              <a:pathLst>
                <a:path w="69" h="54">
                  <a:moveTo>
                    <a:pt x="61" y="0"/>
                  </a:moveTo>
                  <a:lnTo>
                    <a:pt x="68" y="1"/>
                  </a:lnTo>
                  <a:lnTo>
                    <a:pt x="7" y="53"/>
                  </a:lnTo>
                  <a:lnTo>
                    <a:pt x="0" y="53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8" name="Freeform 112"/>
            <p:cNvSpPr>
              <a:spLocks noChangeAspect="1"/>
            </p:cNvSpPr>
            <p:nvPr/>
          </p:nvSpPr>
          <p:spPr bwMode="auto">
            <a:xfrm>
              <a:off x="2583" y="1267"/>
              <a:ext cx="72" cy="56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71" y="2"/>
                </a:cxn>
                <a:cxn ang="0">
                  <a:pos x="7" y="55"/>
                </a:cxn>
                <a:cxn ang="0">
                  <a:pos x="0" y="55"/>
                </a:cxn>
                <a:cxn ang="0">
                  <a:pos x="63" y="0"/>
                </a:cxn>
              </a:cxnLst>
              <a:rect l="0" t="0" r="r" b="b"/>
              <a:pathLst>
                <a:path w="72" h="56">
                  <a:moveTo>
                    <a:pt x="63" y="0"/>
                  </a:moveTo>
                  <a:lnTo>
                    <a:pt x="71" y="2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63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89" name="Freeform 113"/>
            <p:cNvSpPr>
              <a:spLocks noChangeAspect="1"/>
            </p:cNvSpPr>
            <p:nvPr/>
          </p:nvSpPr>
          <p:spPr bwMode="auto">
            <a:xfrm>
              <a:off x="2563" y="1270"/>
              <a:ext cx="69" cy="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8" y="1"/>
                </a:cxn>
                <a:cxn ang="0">
                  <a:pos x="7" y="50"/>
                </a:cxn>
                <a:cxn ang="0">
                  <a:pos x="0" y="50"/>
                </a:cxn>
                <a:cxn ang="0">
                  <a:pos x="61" y="0"/>
                </a:cxn>
              </a:cxnLst>
              <a:rect l="0" t="0" r="r" b="b"/>
              <a:pathLst>
                <a:path w="69" h="51">
                  <a:moveTo>
                    <a:pt x="61" y="0"/>
                  </a:moveTo>
                  <a:lnTo>
                    <a:pt x="68" y="1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61" y="0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50290" name="Group 114"/>
          <p:cNvGrpSpPr>
            <a:grpSpLocks/>
          </p:cNvGrpSpPr>
          <p:nvPr/>
        </p:nvGrpSpPr>
        <p:grpSpPr bwMode="auto">
          <a:xfrm>
            <a:off x="1143000" y="2362200"/>
            <a:ext cx="979488" cy="1016000"/>
            <a:chOff x="4601" y="960"/>
            <a:chExt cx="617" cy="640"/>
          </a:xfrm>
        </p:grpSpPr>
        <p:grpSp>
          <p:nvGrpSpPr>
            <p:cNvPr id="50291" name="Group 115"/>
            <p:cNvGrpSpPr>
              <a:grpSpLocks noChangeAspect="1"/>
            </p:cNvGrpSpPr>
            <p:nvPr/>
          </p:nvGrpSpPr>
          <p:grpSpPr bwMode="auto">
            <a:xfrm>
              <a:off x="4601" y="1477"/>
              <a:ext cx="617" cy="123"/>
              <a:chOff x="2673" y="1062"/>
              <a:chExt cx="340" cy="68"/>
            </a:xfrm>
          </p:grpSpPr>
          <p:sp>
            <p:nvSpPr>
              <p:cNvPr id="50292" name="Rectangle 116"/>
              <p:cNvSpPr>
                <a:spLocks noChangeAspect="1" noChangeArrowheads="1"/>
              </p:cNvSpPr>
              <p:nvPr/>
            </p:nvSpPr>
            <p:spPr bwMode="auto">
              <a:xfrm>
                <a:off x="2673" y="1119"/>
                <a:ext cx="337" cy="11"/>
              </a:xfrm>
              <a:prstGeom prst="rect">
                <a:avLst/>
              </a:prstGeom>
              <a:solidFill>
                <a:srgbClr val="60606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293" name="Freeform 117"/>
              <p:cNvSpPr>
                <a:spLocks noChangeAspect="1"/>
              </p:cNvSpPr>
              <p:nvPr/>
            </p:nvSpPr>
            <p:spPr bwMode="auto">
              <a:xfrm>
                <a:off x="2673" y="1089"/>
                <a:ext cx="340" cy="28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20" y="0"/>
                  </a:cxn>
                  <a:cxn ang="0">
                    <a:pos x="320" y="0"/>
                  </a:cxn>
                  <a:cxn ang="0">
                    <a:pos x="339" y="27"/>
                  </a:cxn>
                  <a:cxn ang="0">
                    <a:pos x="0" y="27"/>
                  </a:cxn>
                </a:cxnLst>
                <a:rect l="0" t="0" r="r" b="b"/>
                <a:pathLst>
                  <a:path w="340" h="28">
                    <a:moveTo>
                      <a:pt x="0" y="27"/>
                    </a:moveTo>
                    <a:lnTo>
                      <a:pt x="20" y="0"/>
                    </a:lnTo>
                    <a:lnTo>
                      <a:pt x="320" y="0"/>
                    </a:lnTo>
                    <a:lnTo>
                      <a:pt x="339" y="27"/>
                    </a:lnTo>
                    <a:lnTo>
                      <a:pt x="0" y="27"/>
                    </a:lnTo>
                  </a:path>
                </a:pathLst>
              </a:custGeom>
              <a:solidFill>
                <a:srgbClr val="A0A0A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0294" name="Freeform 118"/>
              <p:cNvSpPr>
                <a:spLocks noChangeAspect="1"/>
              </p:cNvSpPr>
              <p:nvPr/>
            </p:nvSpPr>
            <p:spPr bwMode="auto">
              <a:xfrm>
                <a:off x="2757" y="1062"/>
                <a:ext cx="178" cy="47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0" y="0"/>
                  </a:cxn>
                  <a:cxn ang="0">
                    <a:pos x="177" y="0"/>
                  </a:cxn>
                  <a:cxn ang="0">
                    <a:pos x="177" y="26"/>
                  </a:cxn>
                  <a:cxn ang="0">
                    <a:pos x="177" y="29"/>
                  </a:cxn>
                  <a:cxn ang="0">
                    <a:pos x="175" y="31"/>
                  </a:cxn>
                  <a:cxn ang="0">
                    <a:pos x="172" y="33"/>
                  </a:cxn>
                  <a:cxn ang="0">
                    <a:pos x="168" y="35"/>
                  </a:cxn>
                  <a:cxn ang="0">
                    <a:pos x="163" y="37"/>
                  </a:cxn>
                  <a:cxn ang="0">
                    <a:pos x="159" y="38"/>
                  </a:cxn>
                  <a:cxn ang="0">
                    <a:pos x="152" y="39"/>
                  </a:cxn>
                  <a:cxn ang="0">
                    <a:pos x="145" y="41"/>
                  </a:cxn>
                  <a:cxn ang="0">
                    <a:pos x="139" y="42"/>
                  </a:cxn>
                  <a:cxn ang="0">
                    <a:pos x="130" y="44"/>
                  </a:cxn>
                  <a:cxn ang="0">
                    <a:pos x="123" y="44"/>
                  </a:cxn>
                  <a:cxn ang="0">
                    <a:pos x="115" y="45"/>
                  </a:cxn>
                  <a:cxn ang="0">
                    <a:pos x="106" y="46"/>
                  </a:cxn>
                  <a:cxn ang="0">
                    <a:pos x="96" y="46"/>
                  </a:cxn>
                  <a:cxn ang="0">
                    <a:pos x="84" y="46"/>
                  </a:cxn>
                  <a:cxn ang="0">
                    <a:pos x="73" y="46"/>
                  </a:cxn>
                  <a:cxn ang="0">
                    <a:pos x="62" y="45"/>
                  </a:cxn>
                  <a:cxn ang="0">
                    <a:pos x="52" y="44"/>
                  </a:cxn>
                  <a:cxn ang="0">
                    <a:pos x="44" y="43"/>
                  </a:cxn>
                  <a:cxn ang="0">
                    <a:pos x="37" y="42"/>
                  </a:cxn>
                  <a:cxn ang="0">
                    <a:pos x="29" y="40"/>
                  </a:cxn>
                  <a:cxn ang="0">
                    <a:pos x="23" y="39"/>
                  </a:cxn>
                  <a:cxn ang="0">
                    <a:pos x="16" y="38"/>
                  </a:cxn>
                  <a:cxn ang="0">
                    <a:pos x="11" y="35"/>
                  </a:cxn>
                  <a:cxn ang="0">
                    <a:pos x="7" y="34"/>
                  </a:cxn>
                  <a:cxn ang="0">
                    <a:pos x="4" y="32"/>
                  </a:cxn>
                  <a:cxn ang="0">
                    <a:pos x="2" y="30"/>
                  </a:cxn>
                  <a:cxn ang="0">
                    <a:pos x="0" y="28"/>
                  </a:cxn>
                  <a:cxn ang="0">
                    <a:pos x="0" y="25"/>
                  </a:cxn>
                </a:cxnLst>
                <a:rect l="0" t="0" r="r" b="b"/>
                <a:pathLst>
                  <a:path w="178" h="47">
                    <a:moveTo>
                      <a:pt x="0" y="25"/>
                    </a:moveTo>
                    <a:lnTo>
                      <a:pt x="0" y="0"/>
                    </a:lnTo>
                    <a:lnTo>
                      <a:pt x="177" y="0"/>
                    </a:lnTo>
                    <a:lnTo>
                      <a:pt x="177" y="26"/>
                    </a:lnTo>
                    <a:lnTo>
                      <a:pt x="177" y="29"/>
                    </a:lnTo>
                    <a:lnTo>
                      <a:pt x="175" y="31"/>
                    </a:lnTo>
                    <a:lnTo>
                      <a:pt x="172" y="33"/>
                    </a:lnTo>
                    <a:lnTo>
                      <a:pt x="168" y="35"/>
                    </a:lnTo>
                    <a:lnTo>
                      <a:pt x="163" y="37"/>
                    </a:lnTo>
                    <a:lnTo>
                      <a:pt x="159" y="38"/>
                    </a:lnTo>
                    <a:lnTo>
                      <a:pt x="152" y="39"/>
                    </a:lnTo>
                    <a:lnTo>
                      <a:pt x="145" y="41"/>
                    </a:lnTo>
                    <a:lnTo>
                      <a:pt x="139" y="42"/>
                    </a:lnTo>
                    <a:lnTo>
                      <a:pt x="130" y="44"/>
                    </a:lnTo>
                    <a:lnTo>
                      <a:pt x="123" y="44"/>
                    </a:lnTo>
                    <a:lnTo>
                      <a:pt x="115" y="45"/>
                    </a:lnTo>
                    <a:lnTo>
                      <a:pt x="106" y="46"/>
                    </a:lnTo>
                    <a:lnTo>
                      <a:pt x="96" y="46"/>
                    </a:lnTo>
                    <a:lnTo>
                      <a:pt x="84" y="46"/>
                    </a:lnTo>
                    <a:lnTo>
                      <a:pt x="73" y="46"/>
                    </a:lnTo>
                    <a:lnTo>
                      <a:pt x="62" y="45"/>
                    </a:lnTo>
                    <a:lnTo>
                      <a:pt x="52" y="44"/>
                    </a:lnTo>
                    <a:lnTo>
                      <a:pt x="44" y="43"/>
                    </a:lnTo>
                    <a:lnTo>
                      <a:pt x="37" y="42"/>
                    </a:lnTo>
                    <a:lnTo>
                      <a:pt x="29" y="40"/>
                    </a:lnTo>
                    <a:lnTo>
                      <a:pt x="23" y="39"/>
                    </a:lnTo>
                    <a:lnTo>
                      <a:pt x="16" y="38"/>
                    </a:lnTo>
                    <a:lnTo>
                      <a:pt x="11" y="35"/>
                    </a:lnTo>
                    <a:lnTo>
                      <a:pt x="7" y="34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8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50295" name="Freeform 119"/>
            <p:cNvSpPr>
              <a:spLocks noChangeAspect="1"/>
            </p:cNvSpPr>
            <p:nvPr/>
          </p:nvSpPr>
          <p:spPr bwMode="auto">
            <a:xfrm>
              <a:off x="4660" y="960"/>
              <a:ext cx="485" cy="1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8" y="0"/>
                </a:cxn>
                <a:cxn ang="0">
                  <a:pos x="252" y="0"/>
                </a:cxn>
                <a:cxn ang="0">
                  <a:pos x="266" y="8"/>
                </a:cxn>
                <a:cxn ang="0">
                  <a:pos x="0" y="7"/>
                </a:cxn>
              </a:cxnLst>
              <a:rect l="0" t="0" r="r" b="b"/>
              <a:pathLst>
                <a:path w="267" h="9">
                  <a:moveTo>
                    <a:pt x="0" y="7"/>
                  </a:moveTo>
                  <a:lnTo>
                    <a:pt x="18" y="0"/>
                  </a:lnTo>
                  <a:lnTo>
                    <a:pt x="252" y="0"/>
                  </a:lnTo>
                  <a:lnTo>
                    <a:pt x="266" y="8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96" name="Freeform 120"/>
            <p:cNvSpPr>
              <a:spLocks noChangeAspect="1"/>
            </p:cNvSpPr>
            <p:nvPr/>
          </p:nvSpPr>
          <p:spPr bwMode="auto">
            <a:xfrm>
              <a:off x="4611" y="973"/>
              <a:ext cx="589" cy="531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34" y="0"/>
                </a:cxn>
                <a:cxn ang="0">
                  <a:pos x="55" y="2"/>
                </a:cxn>
                <a:cxn ang="0">
                  <a:pos x="270" y="2"/>
                </a:cxn>
                <a:cxn ang="0">
                  <a:pos x="294" y="3"/>
                </a:cxn>
                <a:cxn ang="0">
                  <a:pos x="314" y="9"/>
                </a:cxn>
                <a:cxn ang="0">
                  <a:pos x="320" y="20"/>
                </a:cxn>
                <a:cxn ang="0">
                  <a:pos x="323" y="30"/>
                </a:cxn>
                <a:cxn ang="0">
                  <a:pos x="323" y="280"/>
                </a:cxn>
                <a:cxn ang="0">
                  <a:pos x="317" y="287"/>
                </a:cxn>
                <a:cxn ang="0">
                  <a:pos x="306" y="290"/>
                </a:cxn>
                <a:cxn ang="0">
                  <a:pos x="286" y="292"/>
                </a:cxn>
                <a:cxn ang="0">
                  <a:pos x="35" y="292"/>
                </a:cxn>
                <a:cxn ang="0">
                  <a:pos x="18" y="289"/>
                </a:cxn>
                <a:cxn ang="0">
                  <a:pos x="5" y="284"/>
                </a:cxn>
                <a:cxn ang="0">
                  <a:pos x="0" y="270"/>
                </a:cxn>
                <a:cxn ang="0">
                  <a:pos x="0" y="24"/>
                </a:cxn>
                <a:cxn ang="0">
                  <a:pos x="8" y="8"/>
                </a:cxn>
                <a:cxn ang="0">
                  <a:pos x="22" y="3"/>
                </a:cxn>
                <a:cxn ang="0">
                  <a:pos x="21" y="3"/>
                </a:cxn>
              </a:cxnLst>
              <a:rect l="0" t="0" r="r" b="b"/>
              <a:pathLst>
                <a:path w="324" h="293">
                  <a:moveTo>
                    <a:pt x="21" y="3"/>
                  </a:moveTo>
                  <a:lnTo>
                    <a:pt x="34" y="0"/>
                  </a:lnTo>
                  <a:lnTo>
                    <a:pt x="55" y="2"/>
                  </a:lnTo>
                  <a:lnTo>
                    <a:pt x="270" y="2"/>
                  </a:lnTo>
                  <a:lnTo>
                    <a:pt x="294" y="3"/>
                  </a:lnTo>
                  <a:lnTo>
                    <a:pt x="314" y="9"/>
                  </a:lnTo>
                  <a:lnTo>
                    <a:pt x="320" y="20"/>
                  </a:lnTo>
                  <a:lnTo>
                    <a:pt x="323" y="30"/>
                  </a:lnTo>
                  <a:lnTo>
                    <a:pt x="323" y="280"/>
                  </a:lnTo>
                  <a:lnTo>
                    <a:pt x="317" y="287"/>
                  </a:lnTo>
                  <a:lnTo>
                    <a:pt x="306" y="290"/>
                  </a:lnTo>
                  <a:lnTo>
                    <a:pt x="286" y="292"/>
                  </a:lnTo>
                  <a:lnTo>
                    <a:pt x="35" y="292"/>
                  </a:lnTo>
                  <a:lnTo>
                    <a:pt x="18" y="289"/>
                  </a:lnTo>
                  <a:lnTo>
                    <a:pt x="5" y="284"/>
                  </a:lnTo>
                  <a:lnTo>
                    <a:pt x="0" y="270"/>
                  </a:lnTo>
                  <a:lnTo>
                    <a:pt x="0" y="24"/>
                  </a:lnTo>
                  <a:lnTo>
                    <a:pt x="8" y="8"/>
                  </a:lnTo>
                  <a:lnTo>
                    <a:pt x="22" y="3"/>
                  </a:lnTo>
                  <a:lnTo>
                    <a:pt x="21" y="3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97" name="Rectangle 121"/>
            <p:cNvSpPr>
              <a:spLocks noChangeAspect="1" noChangeArrowheads="1"/>
            </p:cNvSpPr>
            <p:nvPr/>
          </p:nvSpPr>
          <p:spPr bwMode="auto">
            <a:xfrm>
              <a:off x="4670" y="1032"/>
              <a:ext cx="474" cy="416"/>
            </a:xfrm>
            <a:prstGeom prst="rect">
              <a:avLst/>
            </a:prstGeom>
            <a:solidFill>
              <a:srgbClr val="00000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50298" name="Freeform 122"/>
            <p:cNvSpPr>
              <a:spLocks noChangeAspect="1"/>
            </p:cNvSpPr>
            <p:nvPr/>
          </p:nvSpPr>
          <p:spPr bwMode="auto">
            <a:xfrm>
              <a:off x="4687" y="1045"/>
              <a:ext cx="442" cy="393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243" y="1"/>
                </a:cxn>
                <a:cxn ang="0">
                  <a:pos x="243" y="216"/>
                </a:cxn>
                <a:cxn ang="0">
                  <a:pos x="0" y="216"/>
                </a:cxn>
                <a:cxn ang="0">
                  <a:pos x="0" y="0"/>
                </a:cxn>
                <a:cxn ang="0">
                  <a:pos x="1" y="2"/>
                </a:cxn>
              </a:cxnLst>
              <a:rect l="0" t="0" r="r" b="b"/>
              <a:pathLst>
                <a:path w="244" h="217">
                  <a:moveTo>
                    <a:pt x="1" y="2"/>
                  </a:moveTo>
                  <a:lnTo>
                    <a:pt x="243" y="1"/>
                  </a:lnTo>
                  <a:lnTo>
                    <a:pt x="243" y="216"/>
                  </a:lnTo>
                  <a:lnTo>
                    <a:pt x="0" y="216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3030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299" name="Freeform 123"/>
            <p:cNvSpPr>
              <a:spLocks noChangeAspect="1"/>
            </p:cNvSpPr>
            <p:nvPr/>
          </p:nvSpPr>
          <p:spPr bwMode="auto">
            <a:xfrm>
              <a:off x="4701" y="1069"/>
              <a:ext cx="416" cy="3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9" y="0"/>
                </a:cxn>
                <a:cxn ang="0">
                  <a:pos x="229" y="194"/>
                </a:cxn>
                <a:cxn ang="0">
                  <a:pos x="2" y="194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230" h="195">
                  <a:moveTo>
                    <a:pt x="0" y="0"/>
                  </a:moveTo>
                  <a:lnTo>
                    <a:pt x="229" y="0"/>
                  </a:lnTo>
                  <a:lnTo>
                    <a:pt x="229" y="194"/>
                  </a:lnTo>
                  <a:lnTo>
                    <a:pt x="2" y="194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FFFFFF">
                    <a:gamma/>
                    <a:shade val="29804"/>
                    <a:invGamma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50300" name="Oval 124"/>
            <p:cNvSpPr>
              <a:spLocks noChangeAspect="1" noChangeArrowheads="1"/>
            </p:cNvSpPr>
            <p:nvPr/>
          </p:nvSpPr>
          <p:spPr bwMode="auto">
            <a:xfrm>
              <a:off x="5181" y="1448"/>
              <a:ext cx="9" cy="11"/>
            </a:xfrm>
            <a:prstGeom prst="ellipse">
              <a:avLst/>
            </a:prstGeom>
            <a:solidFill>
              <a:srgbClr val="C0C000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50301" name="Group 125"/>
          <p:cNvGrpSpPr>
            <a:grpSpLocks/>
          </p:cNvGrpSpPr>
          <p:nvPr/>
        </p:nvGrpSpPr>
        <p:grpSpPr bwMode="auto">
          <a:xfrm>
            <a:off x="6781800" y="4724400"/>
            <a:ext cx="247650" cy="555625"/>
            <a:chOff x="5406" y="1643"/>
            <a:chExt cx="156" cy="350"/>
          </a:xfrm>
        </p:grpSpPr>
        <p:sp>
          <p:nvSpPr>
            <p:cNvPr id="50302" name="Freeform 126"/>
            <p:cNvSpPr>
              <a:spLocks noChangeAspect="1"/>
            </p:cNvSpPr>
            <p:nvPr/>
          </p:nvSpPr>
          <p:spPr bwMode="auto">
            <a:xfrm>
              <a:off x="5415" y="1643"/>
              <a:ext cx="122" cy="2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49" y="1"/>
                </a:cxn>
                <a:cxn ang="0">
                  <a:pos x="59" y="8"/>
                </a:cxn>
                <a:cxn ang="0">
                  <a:pos x="63" y="19"/>
                </a:cxn>
                <a:cxn ang="0">
                  <a:pos x="66" y="34"/>
                </a:cxn>
                <a:cxn ang="0">
                  <a:pos x="66" y="38"/>
                </a:cxn>
                <a:cxn ang="0">
                  <a:pos x="62" y="49"/>
                </a:cxn>
                <a:cxn ang="0">
                  <a:pos x="52" y="52"/>
                </a:cxn>
                <a:cxn ang="0">
                  <a:pos x="45" y="55"/>
                </a:cxn>
                <a:cxn ang="0">
                  <a:pos x="37" y="59"/>
                </a:cxn>
                <a:cxn ang="0">
                  <a:pos x="30" y="66"/>
                </a:cxn>
                <a:cxn ang="0">
                  <a:pos x="22" y="71"/>
                </a:cxn>
                <a:cxn ang="0">
                  <a:pos x="19" y="79"/>
                </a:cxn>
                <a:cxn ang="0">
                  <a:pos x="17" y="86"/>
                </a:cxn>
                <a:cxn ang="0">
                  <a:pos x="17" y="93"/>
                </a:cxn>
                <a:cxn ang="0">
                  <a:pos x="17" y="101"/>
                </a:cxn>
                <a:cxn ang="0">
                  <a:pos x="24" y="106"/>
                </a:cxn>
                <a:cxn ang="0">
                  <a:pos x="32" y="110"/>
                </a:cxn>
                <a:cxn ang="0">
                  <a:pos x="39" y="114"/>
                </a:cxn>
                <a:cxn ang="0">
                  <a:pos x="42" y="121"/>
                </a:cxn>
              </a:cxnLst>
              <a:rect l="0" t="0" r="r" b="b"/>
              <a:pathLst>
                <a:path w="67" h="122">
                  <a:moveTo>
                    <a:pt x="0" y="0"/>
                  </a:moveTo>
                  <a:lnTo>
                    <a:pt x="31" y="0"/>
                  </a:lnTo>
                  <a:lnTo>
                    <a:pt x="49" y="1"/>
                  </a:lnTo>
                  <a:lnTo>
                    <a:pt x="59" y="8"/>
                  </a:lnTo>
                  <a:lnTo>
                    <a:pt x="63" y="19"/>
                  </a:lnTo>
                  <a:lnTo>
                    <a:pt x="66" y="34"/>
                  </a:lnTo>
                  <a:lnTo>
                    <a:pt x="66" y="38"/>
                  </a:lnTo>
                  <a:lnTo>
                    <a:pt x="62" y="49"/>
                  </a:lnTo>
                  <a:lnTo>
                    <a:pt x="52" y="52"/>
                  </a:lnTo>
                  <a:lnTo>
                    <a:pt x="45" y="55"/>
                  </a:lnTo>
                  <a:lnTo>
                    <a:pt x="37" y="59"/>
                  </a:lnTo>
                  <a:lnTo>
                    <a:pt x="30" y="66"/>
                  </a:lnTo>
                  <a:lnTo>
                    <a:pt x="22" y="71"/>
                  </a:lnTo>
                  <a:lnTo>
                    <a:pt x="19" y="79"/>
                  </a:lnTo>
                  <a:lnTo>
                    <a:pt x="17" y="86"/>
                  </a:lnTo>
                  <a:lnTo>
                    <a:pt x="17" y="93"/>
                  </a:lnTo>
                  <a:lnTo>
                    <a:pt x="17" y="101"/>
                  </a:lnTo>
                  <a:lnTo>
                    <a:pt x="24" y="106"/>
                  </a:lnTo>
                  <a:lnTo>
                    <a:pt x="32" y="110"/>
                  </a:lnTo>
                  <a:lnTo>
                    <a:pt x="39" y="114"/>
                  </a:lnTo>
                  <a:lnTo>
                    <a:pt x="42" y="121"/>
                  </a:lnTo>
                </a:path>
              </a:pathLst>
            </a:custGeom>
            <a:noFill/>
            <a:ln w="12700" cap="rnd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50303" name="Group 127"/>
            <p:cNvGrpSpPr>
              <a:grpSpLocks noChangeAspect="1"/>
            </p:cNvGrpSpPr>
            <p:nvPr/>
          </p:nvGrpSpPr>
          <p:grpSpPr bwMode="auto">
            <a:xfrm>
              <a:off x="5406" y="1862"/>
              <a:ext cx="156" cy="131"/>
              <a:chOff x="3117" y="1275"/>
              <a:chExt cx="86" cy="72"/>
            </a:xfrm>
          </p:grpSpPr>
          <p:sp>
            <p:nvSpPr>
              <p:cNvPr id="50304" name="Freeform 128"/>
              <p:cNvSpPr>
                <a:spLocks noChangeAspect="1"/>
              </p:cNvSpPr>
              <p:nvPr/>
            </p:nvSpPr>
            <p:spPr bwMode="auto">
              <a:xfrm>
                <a:off x="3131" y="1277"/>
                <a:ext cx="72" cy="70"/>
              </a:xfrm>
              <a:custGeom>
                <a:avLst/>
                <a:gdLst/>
                <a:ahLst/>
                <a:cxnLst>
                  <a:cxn ang="0">
                    <a:pos x="71" y="8"/>
                  </a:cxn>
                  <a:cxn ang="0">
                    <a:pos x="70" y="23"/>
                  </a:cxn>
                  <a:cxn ang="0">
                    <a:pos x="54" y="45"/>
                  </a:cxn>
                  <a:cxn ang="0">
                    <a:pos x="45" y="59"/>
                  </a:cxn>
                  <a:cxn ang="0">
                    <a:pos x="40" y="65"/>
                  </a:cxn>
                  <a:cxn ang="0">
                    <a:pos x="36" y="69"/>
                  </a:cxn>
                  <a:cxn ang="0">
                    <a:pos x="29" y="69"/>
                  </a:cxn>
                  <a:cxn ang="0">
                    <a:pos x="0" y="65"/>
                  </a:cxn>
                  <a:cxn ang="0">
                    <a:pos x="55" y="0"/>
                  </a:cxn>
                  <a:cxn ang="0">
                    <a:pos x="71" y="8"/>
                  </a:cxn>
                </a:cxnLst>
                <a:rect l="0" t="0" r="r" b="b"/>
                <a:pathLst>
                  <a:path w="72" h="70">
                    <a:moveTo>
                      <a:pt x="71" y="8"/>
                    </a:moveTo>
                    <a:lnTo>
                      <a:pt x="70" y="23"/>
                    </a:lnTo>
                    <a:lnTo>
                      <a:pt x="54" y="45"/>
                    </a:lnTo>
                    <a:lnTo>
                      <a:pt x="45" y="59"/>
                    </a:lnTo>
                    <a:lnTo>
                      <a:pt x="40" y="65"/>
                    </a:lnTo>
                    <a:lnTo>
                      <a:pt x="36" y="69"/>
                    </a:lnTo>
                    <a:lnTo>
                      <a:pt x="29" y="69"/>
                    </a:lnTo>
                    <a:lnTo>
                      <a:pt x="0" y="65"/>
                    </a:lnTo>
                    <a:lnTo>
                      <a:pt x="55" y="0"/>
                    </a:lnTo>
                    <a:lnTo>
                      <a:pt x="71" y="8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0305" name="Freeform 129"/>
              <p:cNvSpPr>
                <a:spLocks noChangeAspect="1"/>
              </p:cNvSpPr>
              <p:nvPr/>
            </p:nvSpPr>
            <p:spPr bwMode="auto">
              <a:xfrm>
                <a:off x="3117" y="1276"/>
                <a:ext cx="75" cy="6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73" y="2"/>
                  </a:cxn>
                  <a:cxn ang="0">
                    <a:pos x="74" y="20"/>
                  </a:cxn>
                  <a:cxn ang="0">
                    <a:pos x="57" y="40"/>
                  </a:cxn>
                  <a:cxn ang="0">
                    <a:pos x="50" y="55"/>
                  </a:cxn>
                  <a:cxn ang="0">
                    <a:pos x="45" y="63"/>
                  </a:cxn>
                  <a:cxn ang="0">
                    <a:pos x="35" y="66"/>
                  </a:cxn>
                  <a:cxn ang="0">
                    <a:pos x="13" y="66"/>
                  </a:cxn>
                  <a:cxn ang="0">
                    <a:pos x="0" y="59"/>
                  </a:cxn>
                  <a:cxn ang="0">
                    <a:pos x="0" y="50"/>
                  </a:cxn>
                  <a:cxn ang="0">
                    <a:pos x="5" y="36"/>
                  </a:cxn>
                  <a:cxn ang="0">
                    <a:pos x="16" y="14"/>
                  </a:cxn>
                  <a:cxn ang="0">
                    <a:pos x="31" y="0"/>
                  </a:cxn>
                </a:cxnLst>
                <a:rect l="0" t="0" r="r" b="b"/>
                <a:pathLst>
                  <a:path w="75" h="67">
                    <a:moveTo>
                      <a:pt x="31" y="0"/>
                    </a:moveTo>
                    <a:lnTo>
                      <a:pt x="73" y="2"/>
                    </a:lnTo>
                    <a:lnTo>
                      <a:pt x="74" y="20"/>
                    </a:lnTo>
                    <a:lnTo>
                      <a:pt x="57" y="40"/>
                    </a:lnTo>
                    <a:lnTo>
                      <a:pt x="50" y="55"/>
                    </a:lnTo>
                    <a:lnTo>
                      <a:pt x="45" y="63"/>
                    </a:lnTo>
                    <a:lnTo>
                      <a:pt x="35" y="66"/>
                    </a:lnTo>
                    <a:lnTo>
                      <a:pt x="13" y="66"/>
                    </a:lnTo>
                    <a:lnTo>
                      <a:pt x="0" y="59"/>
                    </a:lnTo>
                    <a:lnTo>
                      <a:pt x="0" y="50"/>
                    </a:lnTo>
                    <a:lnTo>
                      <a:pt x="5" y="36"/>
                    </a:lnTo>
                    <a:lnTo>
                      <a:pt x="16" y="14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E0E0E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0306" name="Freeform 130"/>
              <p:cNvSpPr>
                <a:spLocks noChangeAspect="1"/>
              </p:cNvSpPr>
              <p:nvPr/>
            </p:nvSpPr>
            <p:spPr bwMode="auto">
              <a:xfrm>
                <a:off x="3134" y="1275"/>
                <a:ext cx="69" cy="21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10" y="2"/>
                  </a:cxn>
                  <a:cxn ang="0">
                    <a:pos x="19" y="0"/>
                  </a:cxn>
                  <a:cxn ang="0">
                    <a:pos x="47" y="2"/>
                  </a:cxn>
                  <a:cxn ang="0">
                    <a:pos x="65" y="5"/>
                  </a:cxn>
                  <a:cxn ang="0">
                    <a:pos x="68" y="8"/>
                  </a:cxn>
                  <a:cxn ang="0">
                    <a:pos x="56" y="20"/>
                  </a:cxn>
                  <a:cxn ang="0">
                    <a:pos x="29" y="15"/>
                  </a:cxn>
                  <a:cxn ang="0">
                    <a:pos x="44" y="2"/>
                  </a:cxn>
                  <a:cxn ang="0">
                    <a:pos x="39" y="3"/>
                  </a:cxn>
                  <a:cxn ang="0">
                    <a:pos x="27" y="15"/>
                  </a:cxn>
                  <a:cxn ang="0">
                    <a:pos x="0" y="12"/>
                  </a:cxn>
                  <a:cxn ang="0">
                    <a:pos x="5" y="6"/>
                  </a:cxn>
                </a:cxnLst>
                <a:rect l="0" t="0" r="r" b="b"/>
                <a:pathLst>
                  <a:path w="69" h="21">
                    <a:moveTo>
                      <a:pt x="5" y="6"/>
                    </a:moveTo>
                    <a:lnTo>
                      <a:pt x="10" y="2"/>
                    </a:lnTo>
                    <a:lnTo>
                      <a:pt x="19" y="0"/>
                    </a:lnTo>
                    <a:lnTo>
                      <a:pt x="47" y="2"/>
                    </a:lnTo>
                    <a:lnTo>
                      <a:pt x="65" y="5"/>
                    </a:lnTo>
                    <a:lnTo>
                      <a:pt x="68" y="8"/>
                    </a:lnTo>
                    <a:lnTo>
                      <a:pt x="56" y="20"/>
                    </a:lnTo>
                    <a:lnTo>
                      <a:pt x="29" y="15"/>
                    </a:lnTo>
                    <a:lnTo>
                      <a:pt x="44" y="2"/>
                    </a:lnTo>
                    <a:lnTo>
                      <a:pt x="39" y="3"/>
                    </a:lnTo>
                    <a:lnTo>
                      <a:pt x="27" y="15"/>
                    </a:lnTo>
                    <a:lnTo>
                      <a:pt x="0" y="12"/>
                    </a:lnTo>
                    <a:lnTo>
                      <a:pt x="5" y="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50308" name="Rectangle 132"/>
          <p:cNvSpPr>
            <a:spLocks noChangeArrowheads="1"/>
          </p:cNvSpPr>
          <p:nvPr/>
        </p:nvSpPr>
        <p:spPr bwMode="auto">
          <a:xfrm>
            <a:off x="3429000" y="3276600"/>
            <a:ext cx="1725613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/>
            <a:r>
              <a:rPr lang="en-GB" sz="2800" b="0"/>
              <a:t>Sistema</a:t>
            </a:r>
          </a:p>
          <a:p>
            <a:pPr algn="ctr"/>
            <a:r>
              <a:rPr lang="en-GB" sz="2800" b="0"/>
              <a:t>Operativo</a:t>
            </a:r>
          </a:p>
        </p:txBody>
      </p:sp>
      <p:sp>
        <p:nvSpPr>
          <p:cNvPr id="50311" name="Line 135"/>
          <p:cNvSpPr>
            <a:spLocks noChangeShapeType="1"/>
          </p:cNvSpPr>
          <p:nvPr/>
        </p:nvSpPr>
        <p:spPr bwMode="auto">
          <a:xfrm flipV="1">
            <a:off x="2819400" y="4419600"/>
            <a:ext cx="685800" cy="76200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 type="arrow" w="med" len="med"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anchor="ctr">
            <a:spAutoFit/>
          </a:bodyPr>
          <a:lstStyle/>
          <a:p>
            <a:endParaRPr lang="es-ES"/>
          </a:p>
        </p:txBody>
      </p:sp>
      <p:sp>
        <p:nvSpPr>
          <p:cNvPr id="50314" name="Line 138"/>
          <p:cNvSpPr>
            <a:spLocks noChangeShapeType="1"/>
          </p:cNvSpPr>
          <p:nvPr/>
        </p:nvSpPr>
        <p:spPr bwMode="auto">
          <a:xfrm>
            <a:off x="2362200" y="2895600"/>
            <a:ext cx="914400" cy="38100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0315" name="Line 139"/>
          <p:cNvSpPr>
            <a:spLocks noChangeShapeType="1"/>
          </p:cNvSpPr>
          <p:nvPr/>
        </p:nvSpPr>
        <p:spPr bwMode="auto">
          <a:xfrm flipH="1">
            <a:off x="5486400" y="3124200"/>
            <a:ext cx="838200" cy="22860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0316" name="Line 140"/>
          <p:cNvSpPr>
            <a:spLocks noChangeShapeType="1"/>
          </p:cNvSpPr>
          <p:nvPr/>
        </p:nvSpPr>
        <p:spPr bwMode="auto">
          <a:xfrm flipH="1" flipV="1">
            <a:off x="5562600" y="4343400"/>
            <a:ext cx="762000" cy="53340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0317" name="Rectangle 141"/>
          <p:cNvSpPr>
            <a:spLocks noChangeArrowheads="1"/>
          </p:cNvSpPr>
          <p:nvPr/>
        </p:nvSpPr>
        <p:spPr bwMode="auto">
          <a:xfrm>
            <a:off x="3454400" y="1524000"/>
            <a:ext cx="1622425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n-GB" sz="2400"/>
              <a:t>Programas</a:t>
            </a:r>
            <a:endParaRPr lang="en-GB" sz="2400" b="0"/>
          </a:p>
        </p:txBody>
      </p:sp>
      <p:sp>
        <p:nvSpPr>
          <p:cNvPr id="50318" name="Line 142"/>
          <p:cNvSpPr>
            <a:spLocks noChangeShapeType="1"/>
          </p:cNvSpPr>
          <p:nvPr/>
        </p:nvSpPr>
        <p:spPr bwMode="auto">
          <a:xfrm>
            <a:off x="4267200" y="2209800"/>
            <a:ext cx="0" cy="83820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Sistema Operativo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>
              <a:lnSpc>
                <a:spcPct val="140000"/>
              </a:lnSpc>
            </a:pPr>
            <a:r>
              <a:rPr lang="es-ES_tradnl"/>
              <a:t>Funciones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Reparto del tiempo de ejecución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Gestión de la Entrada/Salida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Gestión de la memoria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Gestión de la información, ...</a:t>
            </a:r>
          </a:p>
          <a:p>
            <a:pPr algn="just">
              <a:lnSpc>
                <a:spcPct val="140000"/>
              </a:lnSpc>
            </a:pPr>
            <a:r>
              <a:rPr lang="es-ES_tradnl"/>
              <a:t>Características de un buen sistema operativo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Eficiente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Fiable				Consume pocos recursos</a:t>
            </a:r>
          </a:p>
          <a:p>
            <a:pPr lvl="1" algn="just">
              <a:lnSpc>
                <a:spcPct val="140000"/>
              </a:lnSpc>
            </a:pPr>
            <a:r>
              <a:rPr lang="es-ES_tradnl"/>
              <a:t>Fácil de Mantener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3276600" y="4953000"/>
            <a:ext cx="1828800" cy="38100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V="1">
            <a:off x="3810000" y="5791200"/>
            <a:ext cx="1371600" cy="60960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Clasificación de los sistemas operativos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81000" y="1357799"/>
            <a:ext cx="8455025" cy="249299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marL="457200" indent="-457200">
              <a:lnSpc>
                <a:spcPct val="130000"/>
              </a:lnSpc>
            </a:pPr>
            <a:r>
              <a:rPr lang="es-ES_tradnl" sz="2400" dirty="0" err="1"/>
              <a:t>Monousuario</a:t>
            </a:r>
            <a:r>
              <a:rPr lang="es-ES_tradnl" sz="2400" dirty="0"/>
              <a:t> (1) / Multiusuario (2)  </a:t>
            </a:r>
            <a:r>
              <a:rPr lang="es-ES_tradnl" sz="2400" b="0" dirty="0"/>
              <a:t>     </a:t>
            </a:r>
          </a:p>
          <a:p>
            <a:pPr marL="457200" indent="-457200">
              <a:lnSpc>
                <a:spcPct val="130000"/>
              </a:lnSpc>
              <a:buFontTx/>
              <a:buAutoNum type="arabicPeriod"/>
            </a:pPr>
            <a:r>
              <a:rPr lang="es-ES_tradnl" sz="2400" b="0" dirty="0"/>
              <a:t>Todos los recursos y datos </a:t>
            </a:r>
            <a:r>
              <a:rPr lang="es-ES_tradnl" sz="2400" b="0" dirty="0" err="1"/>
              <a:t>estan</a:t>
            </a:r>
            <a:r>
              <a:rPr lang="es-ES_tradnl" sz="2400" b="0" dirty="0"/>
              <a:t> en manos del usuario que trabaja en el </a:t>
            </a:r>
            <a:r>
              <a:rPr lang="es-ES_tradnl" sz="2400" b="0" dirty="0" smtClean="0"/>
              <a:t>computador </a:t>
            </a:r>
            <a:endParaRPr lang="es-ES_tradnl" sz="2400" b="0" dirty="0"/>
          </a:p>
          <a:p>
            <a:pPr marL="457200" indent="-457200">
              <a:lnSpc>
                <a:spcPct val="130000"/>
              </a:lnSpc>
              <a:buFontTx/>
              <a:buAutoNum type="arabicPeriod"/>
            </a:pPr>
            <a:r>
              <a:rPr lang="es-ES_tradnl" sz="2400" b="0" dirty="0"/>
              <a:t>Los datos y recursos son compartidos por los distintos usuarios que utilizan el </a:t>
            </a:r>
            <a:r>
              <a:rPr lang="es-ES_tradnl" sz="2400" b="0" dirty="0" smtClean="0"/>
              <a:t>computador</a:t>
            </a:r>
            <a:endParaRPr lang="es-ES_tradnl" sz="2400" dirty="0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382588" y="4365625"/>
            <a:ext cx="7766050" cy="155257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pPr marL="457200" indent="-457200"/>
            <a:r>
              <a:rPr lang="es-ES_tradnl" sz="2400"/>
              <a:t>Monotarea (1) / Multitarea (2)</a:t>
            </a:r>
          </a:p>
          <a:p>
            <a:pPr marL="457200" indent="-457200">
              <a:buFontTx/>
              <a:buAutoNum type="arabicPeriod"/>
            </a:pPr>
            <a:r>
              <a:rPr lang="es-ES_tradnl" sz="2400" b="0"/>
              <a:t>El procesador está dedicado en exclusiva a una única tarea</a:t>
            </a:r>
          </a:p>
          <a:p>
            <a:pPr marL="457200" indent="-457200">
              <a:buFontTx/>
              <a:buAutoNum type="arabicPeriod"/>
            </a:pPr>
            <a:r>
              <a:rPr lang="es-ES_tradnl" sz="2400" b="0"/>
              <a:t>Realiza más de una tarea a la vez. (Reparte el tiempo de </a:t>
            </a:r>
          </a:p>
          <a:p>
            <a:pPr marL="457200" indent="-457200"/>
            <a:r>
              <a:rPr lang="es-ES_tradnl" sz="2400" b="0"/>
              <a:t>	CPU entre distintas tareas)</a:t>
            </a:r>
            <a:endParaRPr lang="en-GB" sz="24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Sistemas Operativos más extendidos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492250" y="1484313"/>
            <a:ext cx="1350963" cy="469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MS-DOS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148263" y="1557338"/>
            <a:ext cx="823912" cy="469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OS/2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39750" y="3822700"/>
            <a:ext cx="1704975" cy="469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WINDOWS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6438900" y="4911725"/>
            <a:ext cx="960438" cy="469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UNIX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588125" y="2565400"/>
            <a:ext cx="1128713" cy="469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OS/400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3132138" y="2598738"/>
            <a:ext cx="646112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3.X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2484438" y="3175000"/>
            <a:ext cx="501650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95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2628900" y="4543425"/>
            <a:ext cx="603250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NT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8027988" y="4292600"/>
            <a:ext cx="739775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AIX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5083175" y="4076700"/>
            <a:ext cx="823913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IRIX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540375" y="5905500"/>
            <a:ext cx="1146175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LINUX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4140200" y="4903788"/>
            <a:ext cx="1146175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XENIX</a:t>
            </a:r>
          </a:p>
        </p:txBody>
      </p:sp>
      <p:cxnSp>
        <p:nvCxnSpPr>
          <p:cNvPr id="45073" name="AutoShape 17"/>
          <p:cNvCxnSpPr>
            <a:cxnSpLocks noChangeShapeType="1"/>
            <a:stCxn id="45063" idx="0"/>
            <a:endCxn id="45066" idx="1"/>
          </p:cNvCxnSpPr>
          <p:nvPr/>
        </p:nvCxnSpPr>
        <p:spPr bwMode="auto">
          <a:xfrm rot="16200000">
            <a:off x="1767682" y="2458244"/>
            <a:ext cx="989012" cy="1739900"/>
          </a:xfrm>
          <a:prstGeom prst="bentConnector2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74" name="AutoShape 18"/>
          <p:cNvCxnSpPr>
            <a:cxnSpLocks noChangeShapeType="1"/>
            <a:endCxn id="45068" idx="1"/>
          </p:cNvCxnSpPr>
          <p:nvPr/>
        </p:nvCxnSpPr>
        <p:spPr bwMode="auto">
          <a:xfrm>
            <a:off x="1824038" y="4292600"/>
            <a:ext cx="804862" cy="485775"/>
          </a:xfrm>
          <a:prstGeom prst="bentConnector3">
            <a:avLst>
              <a:gd name="adj1" fmla="val 1579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76" name="AutoShape 20"/>
          <p:cNvCxnSpPr>
            <a:cxnSpLocks noChangeShapeType="1"/>
            <a:endCxn id="45067" idx="1"/>
          </p:cNvCxnSpPr>
          <p:nvPr/>
        </p:nvCxnSpPr>
        <p:spPr bwMode="auto">
          <a:xfrm flipV="1">
            <a:off x="1798638" y="3409950"/>
            <a:ext cx="685800" cy="412750"/>
          </a:xfrm>
          <a:prstGeom prst="bentConnector3">
            <a:avLst>
              <a:gd name="adj1" fmla="val 926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77" name="AutoShape 21"/>
          <p:cNvCxnSpPr>
            <a:cxnSpLocks noChangeShapeType="1"/>
            <a:stCxn id="45064" idx="3"/>
            <a:endCxn id="45069" idx="1"/>
          </p:cNvCxnSpPr>
          <p:nvPr/>
        </p:nvCxnSpPr>
        <p:spPr bwMode="auto">
          <a:xfrm flipV="1">
            <a:off x="7399338" y="4527550"/>
            <a:ext cx="628650" cy="61912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79" name="AutoShape 23"/>
          <p:cNvCxnSpPr>
            <a:cxnSpLocks noChangeShapeType="1"/>
            <a:stCxn id="45064" idx="0"/>
            <a:endCxn id="45070" idx="3"/>
          </p:cNvCxnSpPr>
          <p:nvPr/>
        </p:nvCxnSpPr>
        <p:spPr bwMode="auto">
          <a:xfrm rot="5400000" flipH="1">
            <a:off x="6113463" y="4105275"/>
            <a:ext cx="600075" cy="1012825"/>
          </a:xfrm>
          <a:prstGeom prst="bentConnector2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80" name="AutoShape 24"/>
          <p:cNvCxnSpPr>
            <a:cxnSpLocks noChangeShapeType="1"/>
            <a:stCxn id="45064" idx="2"/>
            <a:endCxn id="45071" idx="3"/>
          </p:cNvCxnSpPr>
          <p:nvPr/>
        </p:nvCxnSpPr>
        <p:spPr bwMode="auto">
          <a:xfrm rot="5400000">
            <a:off x="6423819" y="5644356"/>
            <a:ext cx="758825" cy="233363"/>
          </a:xfrm>
          <a:prstGeom prst="bentConnector2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81" name="AutoShape 25"/>
          <p:cNvCxnSpPr>
            <a:cxnSpLocks noChangeShapeType="1"/>
            <a:stCxn id="45064" idx="1"/>
            <a:endCxn id="45072" idx="3"/>
          </p:cNvCxnSpPr>
          <p:nvPr/>
        </p:nvCxnSpPr>
        <p:spPr bwMode="auto">
          <a:xfrm rot="10800000">
            <a:off x="5286375" y="5138738"/>
            <a:ext cx="1152525" cy="793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2987675" y="3822700"/>
            <a:ext cx="501650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98</a:t>
            </a:r>
          </a:p>
        </p:txBody>
      </p:sp>
      <p:cxnSp>
        <p:nvCxnSpPr>
          <p:cNvPr id="45086" name="AutoShape 30"/>
          <p:cNvCxnSpPr>
            <a:cxnSpLocks noChangeShapeType="1"/>
            <a:stCxn id="45063" idx="3"/>
            <a:endCxn id="45082" idx="1"/>
          </p:cNvCxnSpPr>
          <p:nvPr/>
        </p:nvCxnSpPr>
        <p:spPr bwMode="auto">
          <a:xfrm>
            <a:off x="2244725" y="4057650"/>
            <a:ext cx="74295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2413000" y="5264150"/>
            <a:ext cx="806450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2000</a:t>
            </a:r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755650" y="5767388"/>
            <a:ext cx="587375" cy="46990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 anchorCtr="1">
            <a:spAutoFit/>
          </a:bodyPr>
          <a:lstStyle/>
          <a:p>
            <a:r>
              <a:rPr lang="es-ES_tradnl" sz="2400" b="0"/>
              <a:t>XP</a:t>
            </a:r>
          </a:p>
        </p:txBody>
      </p:sp>
      <p:cxnSp>
        <p:nvCxnSpPr>
          <p:cNvPr id="45090" name="AutoShape 34"/>
          <p:cNvCxnSpPr>
            <a:cxnSpLocks noChangeShapeType="1"/>
            <a:stCxn id="45063" idx="2"/>
          </p:cNvCxnSpPr>
          <p:nvPr/>
        </p:nvCxnSpPr>
        <p:spPr bwMode="auto">
          <a:xfrm rot="16200000" flipH="1">
            <a:off x="1305719" y="4379119"/>
            <a:ext cx="1206500" cy="1033462"/>
          </a:xfrm>
          <a:prstGeom prst="bentConnector3">
            <a:avLst>
              <a:gd name="adj1" fmla="val 96972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cxnSp>
      <p:cxnSp>
        <p:nvCxnSpPr>
          <p:cNvPr id="45091" name="AutoShape 35"/>
          <p:cNvCxnSpPr>
            <a:cxnSpLocks noChangeShapeType="1"/>
            <a:endCxn id="45088" idx="0"/>
          </p:cNvCxnSpPr>
          <p:nvPr/>
        </p:nvCxnSpPr>
        <p:spPr bwMode="auto">
          <a:xfrm rot="5400000">
            <a:off x="311944" y="5029994"/>
            <a:ext cx="1474788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1.3.2 Aplicaciones generales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1143000" y="1995488"/>
            <a:ext cx="7162800" cy="4189412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>
              <a:lnSpc>
                <a:spcPct val="110000"/>
              </a:lnSpc>
              <a:buFontTx/>
              <a:buChar char="•"/>
            </a:pPr>
            <a:r>
              <a:rPr lang="es-ES_tradnl" sz="2800" b="0" dirty="0"/>
              <a:t>	</a:t>
            </a:r>
            <a:r>
              <a:rPr lang="es-ES_tradnl" sz="2800" dirty="0"/>
              <a:t>Procesadores de Textos (Word)</a:t>
            </a:r>
          </a:p>
          <a:p>
            <a:pPr>
              <a:lnSpc>
                <a:spcPct val="170000"/>
              </a:lnSpc>
              <a:buFontTx/>
              <a:buChar char="•"/>
            </a:pPr>
            <a:r>
              <a:rPr lang="es-ES_tradnl" sz="2800" dirty="0"/>
              <a:t>	SGBD (</a:t>
            </a:r>
            <a:r>
              <a:rPr lang="es-ES_tradnl" sz="2800" dirty="0" err="1"/>
              <a:t>access</a:t>
            </a:r>
            <a:r>
              <a:rPr lang="es-ES_tradnl" sz="2800" dirty="0"/>
              <a:t>, Oracle, ...)</a:t>
            </a:r>
          </a:p>
          <a:p>
            <a:pPr>
              <a:lnSpc>
                <a:spcPct val="170000"/>
              </a:lnSpc>
              <a:buFontTx/>
              <a:buChar char="•"/>
            </a:pPr>
            <a:r>
              <a:rPr lang="es-ES_tradnl" sz="2800" dirty="0"/>
              <a:t>	Hojas de Cálculo (Excel, Lotus)</a:t>
            </a:r>
          </a:p>
          <a:p>
            <a:pPr>
              <a:lnSpc>
                <a:spcPct val="170000"/>
              </a:lnSpc>
              <a:buFontTx/>
              <a:buChar char="•"/>
            </a:pPr>
            <a:r>
              <a:rPr lang="es-ES_tradnl" sz="2800" dirty="0"/>
              <a:t>	Programas de Diseño </a:t>
            </a:r>
          </a:p>
          <a:p>
            <a:pPr>
              <a:lnSpc>
                <a:spcPct val="170000"/>
              </a:lnSpc>
              <a:buFontTx/>
              <a:buChar char="•"/>
            </a:pPr>
            <a:r>
              <a:rPr lang="es-ES_tradnl" sz="2800" dirty="0"/>
              <a:t>	Software de Comunicaciones</a:t>
            </a:r>
          </a:p>
          <a:p>
            <a:pPr>
              <a:lnSpc>
                <a:spcPct val="170000"/>
              </a:lnSpc>
            </a:pPr>
            <a:r>
              <a:rPr lang="es-ES_tradnl" sz="2800" dirty="0"/>
              <a:t>	          (redes de </a:t>
            </a:r>
            <a:r>
              <a:rPr lang="es-ES_tradnl" sz="2800" dirty="0" smtClean="0"/>
              <a:t>computadores</a:t>
            </a:r>
            <a:r>
              <a:rPr lang="es-ES_tradnl" sz="2800" dirty="0"/>
              <a:t>: Internet)</a:t>
            </a:r>
            <a:endParaRPr lang="en-US" sz="2800" b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dirty="0"/>
              <a:t>1.1 </a:t>
            </a:r>
            <a:r>
              <a:rPr lang="es-ES_tradnl" dirty="0" smtClean="0"/>
              <a:t>computador</a:t>
            </a:r>
            <a:endParaRPr lang="es-ES_tradnl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3324225" y="2667000"/>
            <a:ext cx="184150" cy="4572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="ctr" anchorCtr="1">
            <a:spAutoFit/>
          </a:bodyPr>
          <a:lstStyle/>
          <a:p>
            <a:endParaRPr lang="en-GB" sz="2400" b="0"/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511300" y="4419600"/>
            <a:ext cx="7054850" cy="8223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r>
              <a:rPr lang="es-ES_tradnl" sz="2400"/>
              <a:t>Datos: </a:t>
            </a:r>
            <a:r>
              <a:rPr lang="es-ES_tradnl" sz="2400" b="0"/>
              <a:t>información que utilizan (datos de entrada) o generan (datos de salida o resultados) las ordenes</a:t>
            </a:r>
            <a:endParaRPr lang="es-ES_tradnl" sz="2400"/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187700" y="3272264"/>
            <a:ext cx="5181600" cy="83099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algn="just"/>
            <a:r>
              <a:rPr lang="es-ES_tradnl" sz="2400" dirty="0"/>
              <a:t>Ordenes: </a:t>
            </a:r>
            <a:r>
              <a:rPr lang="es-ES_tradnl" sz="2400" b="0" dirty="0"/>
              <a:t>especifican lo que debe hacer el </a:t>
            </a:r>
            <a:r>
              <a:rPr lang="es-ES_tradnl" sz="2400" b="0" dirty="0" smtClean="0"/>
              <a:t>computador</a:t>
            </a:r>
            <a:endParaRPr lang="es-ES_tradnl" sz="2400" dirty="0"/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1560513" y="2056755"/>
            <a:ext cx="6506140" cy="46166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 wrap="none" anchor="ctr" anchorCtr="1">
            <a:spAutoFit/>
          </a:bodyPr>
          <a:lstStyle/>
          <a:p>
            <a:r>
              <a:rPr lang="es-ES_tradnl" sz="2400" dirty="0"/>
              <a:t>El </a:t>
            </a:r>
            <a:r>
              <a:rPr lang="es-ES_tradnl" sz="2400" dirty="0" smtClean="0"/>
              <a:t>computador </a:t>
            </a:r>
            <a:r>
              <a:rPr lang="es-ES_tradnl" sz="2400" dirty="0"/>
              <a:t>maneja dos tipos de información</a:t>
            </a:r>
          </a:p>
        </p:txBody>
      </p:sp>
      <p:cxnSp>
        <p:nvCxnSpPr>
          <p:cNvPr id="62472" name="AutoShape 8"/>
          <p:cNvCxnSpPr>
            <a:cxnSpLocks noChangeShapeType="1"/>
            <a:stCxn id="62471" idx="1"/>
            <a:endCxn id="62470" idx="1"/>
          </p:cNvCxnSpPr>
          <p:nvPr/>
        </p:nvCxnSpPr>
        <p:spPr bwMode="auto">
          <a:xfrm rot="10800000" flipH="1" flipV="1">
            <a:off x="1560512" y="2287587"/>
            <a:ext cx="1627187" cy="1400175"/>
          </a:xfrm>
          <a:prstGeom prst="bentConnector3">
            <a:avLst>
              <a:gd name="adj1" fmla="val -14049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2473" name="AutoShape 9"/>
          <p:cNvCxnSpPr>
            <a:cxnSpLocks noChangeShapeType="1"/>
            <a:stCxn id="62471" idx="1"/>
            <a:endCxn id="62469" idx="1"/>
          </p:cNvCxnSpPr>
          <p:nvPr/>
        </p:nvCxnSpPr>
        <p:spPr bwMode="auto">
          <a:xfrm rot="10800000" flipV="1">
            <a:off x="1511301" y="2287587"/>
            <a:ext cx="49213" cy="2543175"/>
          </a:xfrm>
          <a:prstGeom prst="bentConnector3">
            <a:avLst>
              <a:gd name="adj1" fmla="val 564511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dirty="0"/>
              <a:t>1.1 Componentes del </a:t>
            </a:r>
            <a:r>
              <a:rPr lang="es-ES_tradnl" dirty="0" smtClean="0"/>
              <a:t>computador:</a:t>
            </a:r>
            <a:r>
              <a:rPr lang="es-ES_tradnl" dirty="0"/>
              <a:t/>
            </a:r>
            <a:br>
              <a:rPr lang="es-ES_tradnl" dirty="0"/>
            </a:br>
            <a:r>
              <a:rPr lang="es-ES_tradnl" dirty="0"/>
              <a:t>Hardware y Software</a:t>
            </a:r>
          </a:p>
        </p:txBody>
      </p:sp>
      <p:grpSp>
        <p:nvGrpSpPr>
          <p:cNvPr id="63492" name="Group 4"/>
          <p:cNvGrpSpPr>
            <a:grpSpLocks noChangeAspect="1"/>
          </p:cNvGrpSpPr>
          <p:nvPr/>
        </p:nvGrpSpPr>
        <p:grpSpPr bwMode="auto">
          <a:xfrm>
            <a:off x="6858000" y="1524000"/>
            <a:ext cx="1971675" cy="1792288"/>
            <a:chOff x="3936" y="1152"/>
            <a:chExt cx="1036" cy="942"/>
          </a:xfrm>
        </p:grpSpPr>
        <p:sp>
          <p:nvSpPr>
            <p:cNvPr id="63493" name="Freeform 5"/>
            <p:cNvSpPr>
              <a:spLocks noChangeAspect="1"/>
            </p:cNvSpPr>
            <p:nvPr/>
          </p:nvSpPr>
          <p:spPr bwMode="auto">
            <a:xfrm>
              <a:off x="3938" y="1807"/>
              <a:ext cx="125" cy="112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37" y="6"/>
                </a:cxn>
                <a:cxn ang="0">
                  <a:pos x="28" y="13"/>
                </a:cxn>
                <a:cxn ang="0">
                  <a:pos x="18" y="19"/>
                </a:cxn>
                <a:cxn ang="0">
                  <a:pos x="15" y="24"/>
                </a:cxn>
                <a:cxn ang="0">
                  <a:pos x="9" y="30"/>
                </a:cxn>
                <a:cxn ang="0">
                  <a:pos x="4" y="40"/>
                </a:cxn>
                <a:cxn ang="0">
                  <a:pos x="1" y="43"/>
                </a:cxn>
                <a:cxn ang="0">
                  <a:pos x="0" y="47"/>
                </a:cxn>
                <a:cxn ang="0">
                  <a:pos x="0" y="51"/>
                </a:cxn>
                <a:cxn ang="0">
                  <a:pos x="2" y="54"/>
                </a:cxn>
                <a:cxn ang="0">
                  <a:pos x="5" y="55"/>
                </a:cxn>
                <a:cxn ang="0">
                  <a:pos x="11" y="56"/>
                </a:cxn>
                <a:cxn ang="0">
                  <a:pos x="18" y="56"/>
                </a:cxn>
                <a:cxn ang="0">
                  <a:pos x="26" y="55"/>
                </a:cxn>
                <a:cxn ang="0">
                  <a:pos x="34" y="55"/>
                </a:cxn>
                <a:cxn ang="0">
                  <a:pos x="44" y="55"/>
                </a:cxn>
                <a:cxn ang="0">
                  <a:pos x="50" y="56"/>
                </a:cxn>
                <a:cxn ang="0">
                  <a:pos x="55" y="58"/>
                </a:cxn>
                <a:cxn ang="0">
                  <a:pos x="63" y="60"/>
                </a:cxn>
                <a:cxn ang="0">
                  <a:pos x="82" y="73"/>
                </a:cxn>
                <a:cxn ang="0">
                  <a:pos x="81" y="73"/>
                </a:cxn>
                <a:cxn ang="0">
                  <a:pos x="82" y="72"/>
                </a:cxn>
              </a:cxnLst>
              <a:rect l="0" t="0" r="r" b="b"/>
              <a:pathLst>
                <a:path w="83" h="74">
                  <a:moveTo>
                    <a:pt x="51" y="0"/>
                  </a:moveTo>
                  <a:lnTo>
                    <a:pt x="37" y="6"/>
                  </a:lnTo>
                  <a:lnTo>
                    <a:pt x="28" y="13"/>
                  </a:lnTo>
                  <a:lnTo>
                    <a:pt x="18" y="19"/>
                  </a:lnTo>
                  <a:lnTo>
                    <a:pt x="15" y="24"/>
                  </a:lnTo>
                  <a:lnTo>
                    <a:pt x="9" y="30"/>
                  </a:lnTo>
                  <a:lnTo>
                    <a:pt x="4" y="40"/>
                  </a:lnTo>
                  <a:lnTo>
                    <a:pt x="1" y="43"/>
                  </a:lnTo>
                  <a:lnTo>
                    <a:pt x="0" y="47"/>
                  </a:lnTo>
                  <a:lnTo>
                    <a:pt x="0" y="51"/>
                  </a:lnTo>
                  <a:lnTo>
                    <a:pt x="2" y="54"/>
                  </a:lnTo>
                  <a:lnTo>
                    <a:pt x="5" y="55"/>
                  </a:lnTo>
                  <a:lnTo>
                    <a:pt x="11" y="56"/>
                  </a:lnTo>
                  <a:lnTo>
                    <a:pt x="18" y="56"/>
                  </a:lnTo>
                  <a:lnTo>
                    <a:pt x="26" y="55"/>
                  </a:lnTo>
                  <a:lnTo>
                    <a:pt x="34" y="55"/>
                  </a:lnTo>
                  <a:lnTo>
                    <a:pt x="44" y="55"/>
                  </a:lnTo>
                  <a:lnTo>
                    <a:pt x="50" y="56"/>
                  </a:lnTo>
                  <a:lnTo>
                    <a:pt x="55" y="58"/>
                  </a:lnTo>
                  <a:lnTo>
                    <a:pt x="63" y="60"/>
                  </a:lnTo>
                  <a:lnTo>
                    <a:pt x="82" y="73"/>
                  </a:lnTo>
                  <a:lnTo>
                    <a:pt x="81" y="73"/>
                  </a:lnTo>
                  <a:lnTo>
                    <a:pt x="82" y="72"/>
                  </a:lnTo>
                </a:path>
              </a:pathLst>
            </a:custGeom>
            <a:noFill/>
            <a:ln w="12700" cap="rnd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63494" name="Group 6"/>
            <p:cNvGrpSpPr>
              <a:grpSpLocks noChangeAspect="1"/>
            </p:cNvGrpSpPr>
            <p:nvPr/>
          </p:nvGrpSpPr>
          <p:grpSpPr bwMode="auto">
            <a:xfrm>
              <a:off x="3936" y="1887"/>
              <a:ext cx="889" cy="207"/>
              <a:chOff x="2518" y="1263"/>
              <a:chExt cx="588" cy="137"/>
            </a:xfrm>
          </p:grpSpPr>
          <p:sp>
            <p:nvSpPr>
              <p:cNvPr id="63495" name="Freeform 7"/>
              <p:cNvSpPr>
                <a:spLocks noChangeAspect="1"/>
              </p:cNvSpPr>
              <p:nvPr/>
            </p:nvSpPr>
            <p:spPr bwMode="auto">
              <a:xfrm>
                <a:off x="2521" y="1263"/>
                <a:ext cx="585" cy="117"/>
              </a:xfrm>
              <a:custGeom>
                <a:avLst/>
                <a:gdLst/>
                <a:ahLst/>
                <a:cxnLst>
                  <a:cxn ang="0">
                    <a:pos x="95" y="0"/>
                  </a:cxn>
                  <a:cxn ang="0">
                    <a:pos x="584" y="47"/>
                  </a:cxn>
                  <a:cxn ang="0">
                    <a:pos x="550" y="90"/>
                  </a:cxn>
                  <a:cxn ang="0">
                    <a:pos x="516" y="116"/>
                  </a:cxn>
                  <a:cxn ang="0">
                    <a:pos x="0" y="58"/>
                  </a:cxn>
                  <a:cxn ang="0">
                    <a:pos x="39" y="41"/>
                  </a:cxn>
                  <a:cxn ang="0">
                    <a:pos x="95" y="0"/>
                  </a:cxn>
                </a:cxnLst>
                <a:rect l="0" t="0" r="r" b="b"/>
                <a:pathLst>
                  <a:path w="585" h="117">
                    <a:moveTo>
                      <a:pt x="95" y="0"/>
                    </a:moveTo>
                    <a:lnTo>
                      <a:pt x="584" y="47"/>
                    </a:lnTo>
                    <a:lnTo>
                      <a:pt x="550" y="90"/>
                    </a:lnTo>
                    <a:lnTo>
                      <a:pt x="516" y="116"/>
                    </a:lnTo>
                    <a:lnTo>
                      <a:pt x="0" y="58"/>
                    </a:lnTo>
                    <a:lnTo>
                      <a:pt x="39" y="41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496" name="Freeform 8"/>
              <p:cNvSpPr>
                <a:spLocks noChangeAspect="1"/>
              </p:cNvSpPr>
              <p:nvPr/>
            </p:nvSpPr>
            <p:spPr bwMode="auto">
              <a:xfrm>
                <a:off x="2895" y="1321"/>
                <a:ext cx="177" cy="50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5" y="24"/>
                  </a:cxn>
                  <a:cxn ang="0">
                    <a:pos x="0" y="34"/>
                  </a:cxn>
                  <a:cxn ang="0">
                    <a:pos x="136" y="49"/>
                  </a:cxn>
                  <a:cxn ang="0">
                    <a:pos x="156" y="35"/>
                  </a:cxn>
                  <a:cxn ang="0">
                    <a:pos x="176" y="14"/>
                  </a:cxn>
                  <a:cxn ang="0">
                    <a:pos x="64" y="3"/>
                  </a:cxn>
                  <a:cxn ang="0">
                    <a:pos x="42" y="0"/>
                  </a:cxn>
                </a:cxnLst>
                <a:rect l="0" t="0" r="r" b="b"/>
                <a:pathLst>
                  <a:path w="177" h="50">
                    <a:moveTo>
                      <a:pt x="42" y="0"/>
                    </a:moveTo>
                    <a:lnTo>
                      <a:pt x="15" y="24"/>
                    </a:lnTo>
                    <a:lnTo>
                      <a:pt x="0" y="34"/>
                    </a:lnTo>
                    <a:lnTo>
                      <a:pt x="136" y="49"/>
                    </a:lnTo>
                    <a:lnTo>
                      <a:pt x="156" y="35"/>
                    </a:lnTo>
                    <a:lnTo>
                      <a:pt x="176" y="14"/>
                    </a:lnTo>
                    <a:lnTo>
                      <a:pt x="64" y="3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497" name="Freeform 9"/>
              <p:cNvSpPr>
                <a:spLocks noChangeAspect="1"/>
              </p:cNvSpPr>
              <p:nvPr/>
            </p:nvSpPr>
            <p:spPr bwMode="auto">
              <a:xfrm>
                <a:off x="2521" y="1322"/>
                <a:ext cx="518" cy="7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0"/>
                  </a:cxn>
                  <a:cxn ang="0">
                    <a:pos x="517" y="77"/>
                  </a:cxn>
                  <a:cxn ang="0">
                    <a:pos x="516" y="57"/>
                  </a:cxn>
                  <a:cxn ang="0">
                    <a:pos x="0" y="0"/>
                  </a:cxn>
                </a:cxnLst>
                <a:rect l="0" t="0" r="r" b="b"/>
                <a:pathLst>
                  <a:path w="518" h="78">
                    <a:moveTo>
                      <a:pt x="0" y="0"/>
                    </a:moveTo>
                    <a:lnTo>
                      <a:pt x="0" y="20"/>
                    </a:lnTo>
                    <a:lnTo>
                      <a:pt x="517" y="77"/>
                    </a:lnTo>
                    <a:lnTo>
                      <a:pt x="516" y="5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498" name="Freeform 10"/>
              <p:cNvSpPr>
                <a:spLocks noChangeAspect="1"/>
              </p:cNvSpPr>
              <p:nvPr/>
            </p:nvSpPr>
            <p:spPr bwMode="auto">
              <a:xfrm>
                <a:off x="3039" y="1312"/>
                <a:ext cx="67" cy="88"/>
              </a:xfrm>
              <a:custGeom>
                <a:avLst/>
                <a:gdLst/>
                <a:ahLst/>
                <a:cxnLst>
                  <a:cxn ang="0">
                    <a:pos x="0" y="73"/>
                  </a:cxn>
                  <a:cxn ang="0">
                    <a:pos x="0" y="87"/>
                  </a:cxn>
                  <a:cxn ang="0">
                    <a:pos x="30" y="66"/>
                  </a:cxn>
                  <a:cxn ang="0">
                    <a:pos x="40" y="55"/>
                  </a:cxn>
                  <a:cxn ang="0">
                    <a:pos x="66" y="35"/>
                  </a:cxn>
                  <a:cxn ang="0">
                    <a:pos x="66" y="0"/>
                  </a:cxn>
                  <a:cxn ang="0">
                    <a:pos x="33" y="42"/>
                  </a:cxn>
                  <a:cxn ang="0">
                    <a:pos x="5" y="63"/>
                  </a:cxn>
                  <a:cxn ang="0">
                    <a:pos x="0" y="73"/>
                  </a:cxn>
                </a:cxnLst>
                <a:rect l="0" t="0" r="r" b="b"/>
                <a:pathLst>
                  <a:path w="67" h="88">
                    <a:moveTo>
                      <a:pt x="0" y="73"/>
                    </a:moveTo>
                    <a:lnTo>
                      <a:pt x="0" y="87"/>
                    </a:lnTo>
                    <a:lnTo>
                      <a:pt x="30" y="66"/>
                    </a:lnTo>
                    <a:lnTo>
                      <a:pt x="40" y="55"/>
                    </a:lnTo>
                    <a:lnTo>
                      <a:pt x="66" y="35"/>
                    </a:lnTo>
                    <a:lnTo>
                      <a:pt x="66" y="0"/>
                    </a:lnTo>
                    <a:lnTo>
                      <a:pt x="33" y="42"/>
                    </a:lnTo>
                    <a:lnTo>
                      <a:pt x="5" y="63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499" name="Freeform 11"/>
              <p:cNvSpPr>
                <a:spLocks noChangeAspect="1"/>
              </p:cNvSpPr>
              <p:nvPr/>
            </p:nvSpPr>
            <p:spPr bwMode="auto">
              <a:xfrm>
                <a:off x="2550" y="1268"/>
                <a:ext cx="392" cy="89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21" y="39"/>
                  </a:cxn>
                  <a:cxn ang="0">
                    <a:pos x="0" y="50"/>
                  </a:cxn>
                  <a:cxn ang="0">
                    <a:pos x="331" y="88"/>
                  </a:cxn>
                  <a:cxn ang="0">
                    <a:pos x="355" y="71"/>
                  </a:cxn>
                  <a:cxn ang="0">
                    <a:pos x="391" y="36"/>
                  </a:cxn>
                  <a:cxn ang="0">
                    <a:pos x="67" y="0"/>
                  </a:cxn>
                </a:cxnLst>
                <a:rect l="0" t="0" r="r" b="b"/>
                <a:pathLst>
                  <a:path w="392" h="89">
                    <a:moveTo>
                      <a:pt x="67" y="0"/>
                    </a:moveTo>
                    <a:lnTo>
                      <a:pt x="21" y="39"/>
                    </a:lnTo>
                    <a:lnTo>
                      <a:pt x="0" y="50"/>
                    </a:lnTo>
                    <a:lnTo>
                      <a:pt x="331" y="88"/>
                    </a:lnTo>
                    <a:lnTo>
                      <a:pt x="355" y="71"/>
                    </a:lnTo>
                    <a:lnTo>
                      <a:pt x="391" y="36"/>
                    </a:lnTo>
                    <a:lnTo>
                      <a:pt x="67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0" name="Freeform 12"/>
              <p:cNvSpPr>
                <a:spLocks noChangeAspect="1"/>
              </p:cNvSpPr>
              <p:nvPr/>
            </p:nvSpPr>
            <p:spPr bwMode="auto">
              <a:xfrm>
                <a:off x="2518" y="1319"/>
                <a:ext cx="523" cy="64"/>
              </a:xfrm>
              <a:custGeom>
                <a:avLst/>
                <a:gdLst/>
                <a:ahLst/>
                <a:cxnLst>
                  <a:cxn ang="0">
                    <a:pos x="522" y="55"/>
                  </a:cxn>
                  <a:cxn ang="0">
                    <a:pos x="517" y="63"/>
                  </a:cxn>
                  <a:cxn ang="0">
                    <a:pos x="0" y="6"/>
                  </a:cxn>
                  <a:cxn ang="0">
                    <a:pos x="6" y="0"/>
                  </a:cxn>
                  <a:cxn ang="0">
                    <a:pos x="522" y="55"/>
                  </a:cxn>
                </a:cxnLst>
                <a:rect l="0" t="0" r="r" b="b"/>
                <a:pathLst>
                  <a:path w="523" h="64">
                    <a:moveTo>
                      <a:pt x="522" y="55"/>
                    </a:moveTo>
                    <a:lnTo>
                      <a:pt x="517" y="63"/>
                    </a:lnTo>
                    <a:lnTo>
                      <a:pt x="0" y="6"/>
                    </a:lnTo>
                    <a:lnTo>
                      <a:pt x="6" y="0"/>
                    </a:lnTo>
                    <a:lnTo>
                      <a:pt x="522" y="55"/>
                    </a:lnTo>
                  </a:path>
                </a:pathLst>
              </a:custGeom>
              <a:solidFill>
                <a:srgbClr val="E0E0E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1" name="Freeform 13"/>
              <p:cNvSpPr>
                <a:spLocks noChangeAspect="1"/>
              </p:cNvSpPr>
              <p:nvPr/>
            </p:nvSpPr>
            <p:spPr bwMode="auto">
              <a:xfrm>
                <a:off x="2596" y="1275"/>
                <a:ext cx="355" cy="42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354" y="36"/>
                  </a:cxn>
                  <a:cxn ang="0">
                    <a:pos x="344" y="41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355" h="42">
                    <a:moveTo>
                      <a:pt x="9" y="0"/>
                    </a:moveTo>
                    <a:lnTo>
                      <a:pt x="354" y="36"/>
                    </a:lnTo>
                    <a:lnTo>
                      <a:pt x="344" y="41"/>
                    </a:lnTo>
                    <a:lnTo>
                      <a:pt x="0" y="4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2" name="Freeform 14"/>
              <p:cNvSpPr>
                <a:spLocks noChangeAspect="1"/>
              </p:cNvSpPr>
              <p:nvPr/>
            </p:nvSpPr>
            <p:spPr bwMode="auto">
              <a:xfrm>
                <a:off x="2590" y="1277"/>
                <a:ext cx="353" cy="4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52" y="37"/>
                  </a:cxn>
                  <a:cxn ang="0">
                    <a:pos x="342" y="42"/>
                  </a:cxn>
                  <a:cxn ang="0">
                    <a:pos x="0" y="4"/>
                  </a:cxn>
                  <a:cxn ang="0">
                    <a:pos x="8" y="0"/>
                  </a:cxn>
                </a:cxnLst>
                <a:rect l="0" t="0" r="r" b="b"/>
                <a:pathLst>
                  <a:path w="353" h="43">
                    <a:moveTo>
                      <a:pt x="8" y="0"/>
                    </a:moveTo>
                    <a:lnTo>
                      <a:pt x="352" y="37"/>
                    </a:lnTo>
                    <a:lnTo>
                      <a:pt x="342" y="42"/>
                    </a:lnTo>
                    <a:lnTo>
                      <a:pt x="0" y="4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3" name="Freeform 15"/>
              <p:cNvSpPr>
                <a:spLocks noChangeAspect="1"/>
              </p:cNvSpPr>
              <p:nvPr/>
            </p:nvSpPr>
            <p:spPr bwMode="auto">
              <a:xfrm>
                <a:off x="2577" y="1289"/>
                <a:ext cx="354" cy="42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353" y="36"/>
                  </a:cxn>
                  <a:cxn ang="0">
                    <a:pos x="342" y="41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354" h="42">
                    <a:moveTo>
                      <a:pt x="9" y="0"/>
                    </a:moveTo>
                    <a:lnTo>
                      <a:pt x="353" y="36"/>
                    </a:lnTo>
                    <a:lnTo>
                      <a:pt x="342" y="41"/>
                    </a:lnTo>
                    <a:lnTo>
                      <a:pt x="0" y="4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4" name="Freeform 16"/>
              <p:cNvSpPr>
                <a:spLocks noChangeAspect="1"/>
              </p:cNvSpPr>
              <p:nvPr/>
            </p:nvSpPr>
            <p:spPr bwMode="auto">
              <a:xfrm>
                <a:off x="2565" y="1300"/>
                <a:ext cx="353" cy="4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52" y="35"/>
                  </a:cxn>
                  <a:cxn ang="0">
                    <a:pos x="342" y="40"/>
                  </a:cxn>
                  <a:cxn ang="0">
                    <a:pos x="0" y="4"/>
                  </a:cxn>
                  <a:cxn ang="0">
                    <a:pos x="8" y="0"/>
                  </a:cxn>
                </a:cxnLst>
                <a:rect l="0" t="0" r="r" b="b"/>
                <a:pathLst>
                  <a:path w="353" h="41">
                    <a:moveTo>
                      <a:pt x="8" y="0"/>
                    </a:moveTo>
                    <a:lnTo>
                      <a:pt x="352" y="35"/>
                    </a:lnTo>
                    <a:lnTo>
                      <a:pt x="342" y="40"/>
                    </a:lnTo>
                    <a:lnTo>
                      <a:pt x="0" y="4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5" name="Freeform 17"/>
              <p:cNvSpPr>
                <a:spLocks noChangeAspect="1"/>
              </p:cNvSpPr>
              <p:nvPr/>
            </p:nvSpPr>
            <p:spPr bwMode="auto">
              <a:xfrm>
                <a:off x="2553" y="1312"/>
                <a:ext cx="354" cy="4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353" y="35"/>
                  </a:cxn>
                  <a:cxn ang="0">
                    <a:pos x="342" y="40"/>
                  </a:cxn>
                  <a:cxn ang="0">
                    <a:pos x="0" y="4"/>
                  </a:cxn>
                  <a:cxn ang="0">
                    <a:pos x="8" y="0"/>
                  </a:cxn>
                </a:cxnLst>
                <a:rect l="0" t="0" r="r" b="b"/>
                <a:pathLst>
                  <a:path w="354" h="41">
                    <a:moveTo>
                      <a:pt x="8" y="0"/>
                    </a:moveTo>
                    <a:lnTo>
                      <a:pt x="353" y="35"/>
                    </a:lnTo>
                    <a:lnTo>
                      <a:pt x="342" y="40"/>
                    </a:lnTo>
                    <a:lnTo>
                      <a:pt x="0" y="4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6" name="Freeform 18"/>
              <p:cNvSpPr>
                <a:spLocks noChangeAspect="1"/>
              </p:cNvSpPr>
              <p:nvPr/>
            </p:nvSpPr>
            <p:spPr bwMode="auto">
              <a:xfrm>
                <a:off x="2908" y="1336"/>
                <a:ext cx="152" cy="1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51" y="15"/>
                  </a:cxn>
                  <a:cxn ang="0">
                    <a:pos x="148" y="18"/>
                  </a:cxn>
                  <a:cxn ang="0">
                    <a:pos x="0" y="3"/>
                  </a:cxn>
                  <a:cxn ang="0">
                    <a:pos x="8" y="0"/>
                  </a:cxn>
                </a:cxnLst>
                <a:rect l="0" t="0" r="r" b="b"/>
                <a:pathLst>
                  <a:path w="152" h="19">
                    <a:moveTo>
                      <a:pt x="8" y="0"/>
                    </a:moveTo>
                    <a:lnTo>
                      <a:pt x="151" y="15"/>
                    </a:lnTo>
                    <a:lnTo>
                      <a:pt x="148" y="18"/>
                    </a:lnTo>
                    <a:lnTo>
                      <a:pt x="0" y="3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7" name="Freeform 19"/>
              <p:cNvSpPr>
                <a:spLocks noChangeAspect="1"/>
              </p:cNvSpPr>
              <p:nvPr/>
            </p:nvSpPr>
            <p:spPr bwMode="auto">
              <a:xfrm>
                <a:off x="2896" y="1346"/>
                <a:ext cx="151" cy="1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49" y="14"/>
                  </a:cxn>
                  <a:cxn ang="0">
                    <a:pos x="150" y="18"/>
                  </a:cxn>
                  <a:cxn ang="0">
                    <a:pos x="0" y="3"/>
                  </a:cxn>
                  <a:cxn ang="0">
                    <a:pos x="8" y="0"/>
                  </a:cxn>
                </a:cxnLst>
                <a:rect l="0" t="0" r="r" b="b"/>
                <a:pathLst>
                  <a:path w="151" h="19">
                    <a:moveTo>
                      <a:pt x="8" y="0"/>
                    </a:moveTo>
                    <a:lnTo>
                      <a:pt x="149" y="14"/>
                    </a:lnTo>
                    <a:lnTo>
                      <a:pt x="150" y="18"/>
                    </a:lnTo>
                    <a:lnTo>
                      <a:pt x="0" y="3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8" name="Freeform 20"/>
              <p:cNvSpPr>
                <a:spLocks noChangeAspect="1"/>
              </p:cNvSpPr>
              <p:nvPr/>
            </p:nvSpPr>
            <p:spPr bwMode="auto">
              <a:xfrm>
                <a:off x="2912" y="1327"/>
                <a:ext cx="161" cy="1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60" y="13"/>
                  </a:cxn>
                  <a:cxn ang="0">
                    <a:pos x="154" y="17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161" h="18">
                    <a:moveTo>
                      <a:pt x="9" y="0"/>
                    </a:moveTo>
                    <a:lnTo>
                      <a:pt x="160" y="13"/>
                    </a:lnTo>
                    <a:lnTo>
                      <a:pt x="154" y="17"/>
                    </a:lnTo>
                    <a:lnTo>
                      <a:pt x="0" y="4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09" name="Freeform 21"/>
              <p:cNvSpPr>
                <a:spLocks noChangeAspect="1"/>
              </p:cNvSpPr>
              <p:nvPr/>
            </p:nvSpPr>
            <p:spPr bwMode="auto">
              <a:xfrm>
                <a:off x="3015" y="1330"/>
                <a:ext cx="48" cy="40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7" y="1"/>
                  </a:cxn>
                  <a:cxn ang="0">
                    <a:pos x="5" y="39"/>
                  </a:cxn>
                  <a:cxn ang="0">
                    <a:pos x="0" y="39"/>
                  </a:cxn>
                  <a:cxn ang="0">
                    <a:pos x="42" y="0"/>
                  </a:cxn>
                </a:cxnLst>
                <a:rect l="0" t="0" r="r" b="b"/>
                <a:pathLst>
                  <a:path w="48" h="40">
                    <a:moveTo>
                      <a:pt x="42" y="0"/>
                    </a:moveTo>
                    <a:lnTo>
                      <a:pt x="47" y="1"/>
                    </a:lnTo>
                    <a:lnTo>
                      <a:pt x="5" y="39"/>
                    </a:lnTo>
                    <a:lnTo>
                      <a:pt x="0" y="39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0" name="Freeform 22"/>
              <p:cNvSpPr>
                <a:spLocks noChangeAspect="1"/>
              </p:cNvSpPr>
              <p:nvPr/>
            </p:nvSpPr>
            <p:spPr bwMode="auto">
              <a:xfrm>
                <a:off x="2996" y="1329"/>
                <a:ext cx="49" cy="40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48" y="1"/>
                  </a:cxn>
                  <a:cxn ang="0">
                    <a:pos x="5" y="39"/>
                  </a:cxn>
                  <a:cxn ang="0">
                    <a:pos x="0" y="39"/>
                  </a:cxn>
                  <a:cxn ang="0">
                    <a:pos x="43" y="0"/>
                  </a:cxn>
                </a:cxnLst>
                <a:rect l="0" t="0" r="r" b="b"/>
                <a:pathLst>
                  <a:path w="49" h="40">
                    <a:moveTo>
                      <a:pt x="43" y="0"/>
                    </a:moveTo>
                    <a:lnTo>
                      <a:pt x="48" y="1"/>
                    </a:lnTo>
                    <a:lnTo>
                      <a:pt x="5" y="39"/>
                    </a:lnTo>
                    <a:lnTo>
                      <a:pt x="0" y="39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1" name="Freeform 23"/>
              <p:cNvSpPr>
                <a:spLocks noChangeAspect="1"/>
              </p:cNvSpPr>
              <p:nvPr/>
            </p:nvSpPr>
            <p:spPr bwMode="auto">
              <a:xfrm>
                <a:off x="2979" y="1327"/>
                <a:ext cx="48" cy="38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7" y="2"/>
                  </a:cxn>
                  <a:cxn ang="0">
                    <a:pos x="5" y="37"/>
                  </a:cxn>
                  <a:cxn ang="0">
                    <a:pos x="0" y="37"/>
                  </a:cxn>
                  <a:cxn ang="0">
                    <a:pos x="42" y="0"/>
                  </a:cxn>
                </a:cxnLst>
                <a:rect l="0" t="0" r="r" b="b"/>
                <a:pathLst>
                  <a:path w="48" h="38">
                    <a:moveTo>
                      <a:pt x="42" y="0"/>
                    </a:moveTo>
                    <a:lnTo>
                      <a:pt x="47" y="2"/>
                    </a:lnTo>
                    <a:lnTo>
                      <a:pt x="5" y="37"/>
                    </a:lnTo>
                    <a:lnTo>
                      <a:pt x="0" y="37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2" name="Freeform 24"/>
              <p:cNvSpPr>
                <a:spLocks noChangeAspect="1"/>
              </p:cNvSpPr>
              <p:nvPr/>
            </p:nvSpPr>
            <p:spPr bwMode="auto">
              <a:xfrm>
                <a:off x="2961" y="1325"/>
                <a:ext cx="47" cy="38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46" y="1"/>
                  </a:cxn>
                  <a:cxn ang="0">
                    <a:pos x="5" y="37"/>
                  </a:cxn>
                  <a:cxn ang="0">
                    <a:pos x="0" y="37"/>
                  </a:cxn>
                  <a:cxn ang="0">
                    <a:pos x="41" y="0"/>
                  </a:cxn>
                </a:cxnLst>
                <a:rect l="0" t="0" r="r" b="b"/>
                <a:pathLst>
                  <a:path w="47" h="38">
                    <a:moveTo>
                      <a:pt x="41" y="0"/>
                    </a:moveTo>
                    <a:lnTo>
                      <a:pt x="46" y="1"/>
                    </a:lnTo>
                    <a:lnTo>
                      <a:pt x="5" y="37"/>
                    </a:lnTo>
                    <a:lnTo>
                      <a:pt x="0" y="37"/>
                    </a:lnTo>
                    <a:lnTo>
                      <a:pt x="4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3" name="Freeform 25"/>
              <p:cNvSpPr>
                <a:spLocks noChangeAspect="1"/>
              </p:cNvSpPr>
              <p:nvPr/>
            </p:nvSpPr>
            <p:spPr bwMode="auto">
              <a:xfrm>
                <a:off x="2945" y="1322"/>
                <a:ext cx="62" cy="41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61" y="1"/>
                  </a:cxn>
                  <a:cxn ang="0">
                    <a:pos x="18" y="40"/>
                  </a:cxn>
                  <a:cxn ang="0">
                    <a:pos x="0" y="38"/>
                  </a:cxn>
                  <a:cxn ang="0">
                    <a:pos x="42" y="0"/>
                  </a:cxn>
                </a:cxnLst>
                <a:rect l="0" t="0" r="r" b="b"/>
                <a:pathLst>
                  <a:path w="62" h="41">
                    <a:moveTo>
                      <a:pt x="42" y="0"/>
                    </a:moveTo>
                    <a:lnTo>
                      <a:pt x="61" y="1"/>
                    </a:lnTo>
                    <a:lnTo>
                      <a:pt x="18" y="40"/>
                    </a:lnTo>
                    <a:lnTo>
                      <a:pt x="0" y="38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4" name="Freeform 26"/>
              <p:cNvSpPr>
                <a:spLocks noChangeAspect="1"/>
              </p:cNvSpPr>
              <p:nvPr/>
            </p:nvSpPr>
            <p:spPr bwMode="auto">
              <a:xfrm>
                <a:off x="2928" y="1319"/>
                <a:ext cx="48" cy="39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7" y="2"/>
                  </a:cxn>
                  <a:cxn ang="0">
                    <a:pos x="5" y="38"/>
                  </a:cxn>
                  <a:cxn ang="0">
                    <a:pos x="0" y="38"/>
                  </a:cxn>
                  <a:cxn ang="0">
                    <a:pos x="42" y="0"/>
                  </a:cxn>
                </a:cxnLst>
                <a:rect l="0" t="0" r="r" b="b"/>
                <a:pathLst>
                  <a:path w="48" h="39">
                    <a:moveTo>
                      <a:pt x="42" y="0"/>
                    </a:moveTo>
                    <a:lnTo>
                      <a:pt x="47" y="2"/>
                    </a:lnTo>
                    <a:lnTo>
                      <a:pt x="5" y="38"/>
                    </a:lnTo>
                    <a:lnTo>
                      <a:pt x="0" y="38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5" name="Freeform 27"/>
              <p:cNvSpPr>
                <a:spLocks noChangeAspect="1"/>
              </p:cNvSpPr>
              <p:nvPr/>
            </p:nvSpPr>
            <p:spPr bwMode="auto">
              <a:xfrm>
                <a:off x="2910" y="1317"/>
                <a:ext cx="47" cy="40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46" y="2"/>
                  </a:cxn>
                  <a:cxn ang="0">
                    <a:pos x="5" y="39"/>
                  </a:cxn>
                  <a:cxn ang="0">
                    <a:pos x="0" y="39"/>
                  </a:cxn>
                  <a:cxn ang="0">
                    <a:pos x="41" y="0"/>
                  </a:cxn>
                </a:cxnLst>
                <a:rect l="0" t="0" r="r" b="b"/>
                <a:pathLst>
                  <a:path w="47" h="40">
                    <a:moveTo>
                      <a:pt x="41" y="0"/>
                    </a:moveTo>
                    <a:lnTo>
                      <a:pt x="46" y="2"/>
                    </a:lnTo>
                    <a:lnTo>
                      <a:pt x="5" y="39"/>
                    </a:lnTo>
                    <a:lnTo>
                      <a:pt x="0" y="39"/>
                    </a:lnTo>
                    <a:lnTo>
                      <a:pt x="4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6" name="Freeform 28"/>
              <p:cNvSpPr>
                <a:spLocks noChangeAspect="1"/>
              </p:cNvSpPr>
              <p:nvPr/>
            </p:nvSpPr>
            <p:spPr bwMode="auto">
              <a:xfrm>
                <a:off x="2867" y="1298"/>
                <a:ext cx="70" cy="59"/>
              </a:xfrm>
              <a:custGeom>
                <a:avLst/>
                <a:gdLst/>
                <a:ahLst/>
                <a:cxnLst>
                  <a:cxn ang="0">
                    <a:pos x="62" y="0"/>
                  </a:cxn>
                  <a:cxn ang="0">
                    <a:pos x="69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2" y="0"/>
                  </a:cxn>
                </a:cxnLst>
                <a:rect l="0" t="0" r="r" b="b"/>
                <a:pathLst>
                  <a:path w="70" h="59">
                    <a:moveTo>
                      <a:pt x="62" y="0"/>
                    </a:moveTo>
                    <a:lnTo>
                      <a:pt x="69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7" name="Freeform 29"/>
              <p:cNvSpPr>
                <a:spLocks noChangeAspect="1"/>
              </p:cNvSpPr>
              <p:nvPr/>
            </p:nvSpPr>
            <p:spPr bwMode="auto">
              <a:xfrm>
                <a:off x="2905" y="1339"/>
                <a:ext cx="22" cy="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1" y="0"/>
                  </a:cxn>
                  <a:cxn ang="0">
                    <a:pos x="16" y="7"/>
                  </a:cxn>
                  <a:cxn ang="0">
                    <a:pos x="0" y="6"/>
                  </a:cxn>
                  <a:cxn ang="0">
                    <a:pos x="6" y="0"/>
                  </a:cxn>
                </a:cxnLst>
                <a:rect l="0" t="0" r="r" b="b"/>
                <a:pathLst>
                  <a:path w="22" h="8">
                    <a:moveTo>
                      <a:pt x="6" y="0"/>
                    </a:moveTo>
                    <a:lnTo>
                      <a:pt x="21" y="0"/>
                    </a:lnTo>
                    <a:lnTo>
                      <a:pt x="16" y="7"/>
                    </a:lnTo>
                    <a:lnTo>
                      <a:pt x="0" y="6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8" name="Freeform 30"/>
              <p:cNvSpPr>
                <a:spLocks noChangeAspect="1"/>
              </p:cNvSpPr>
              <p:nvPr/>
            </p:nvSpPr>
            <p:spPr bwMode="auto">
              <a:xfrm>
                <a:off x="2940" y="1342"/>
                <a:ext cx="22" cy="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1" y="0"/>
                  </a:cxn>
                  <a:cxn ang="0">
                    <a:pos x="16" y="8"/>
                  </a:cxn>
                  <a:cxn ang="0">
                    <a:pos x="0" y="7"/>
                  </a:cxn>
                  <a:cxn ang="0">
                    <a:pos x="6" y="0"/>
                  </a:cxn>
                </a:cxnLst>
                <a:rect l="0" t="0" r="r" b="b"/>
                <a:pathLst>
                  <a:path w="22" h="9">
                    <a:moveTo>
                      <a:pt x="6" y="0"/>
                    </a:moveTo>
                    <a:lnTo>
                      <a:pt x="21" y="0"/>
                    </a:lnTo>
                    <a:lnTo>
                      <a:pt x="16" y="8"/>
                    </a:lnTo>
                    <a:lnTo>
                      <a:pt x="0" y="7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19" name="Freeform 31"/>
              <p:cNvSpPr>
                <a:spLocks noChangeAspect="1"/>
              </p:cNvSpPr>
              <p:nvPr/>
            </p:nvSpPr>
            <p:spPr bwMode="auto">
              <a:xfrm>
                <a:off x="2848" y="1294"/>
                <a:ext cx="69" cy="6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9"/>
                  </a:cxn>
                  <a:cxn ang="0">
                    <a:pos x="0" y="59"/>
                  </a:cxn>
                  <a:cxn ang="0">
                    <a:pos x="61" y="0"/>
                  </a:cxn>
                </a:cxnLst>
                <a:rect l="0" t="0" r="r" b="b"/>
                <a:pathLst>
                  <a:path w="69" h="60">
                    <a:moveTo>
                      <a:pt x="61" y="0"/>
                    </a:moveTo>
                    <a:lnTo>
                      <a:pt x="68" y="2"/>
                    </a:lnTo>
                    <a:lnTo>
                      <a:pt x="7" y="59"/>
                    </a:lnTo>
                    <a:lnTo>
                      <a:pt x="0" y="59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0" name="Freeform 32"/>
              <p:cNvSpPr>
                <a:spLocks noChangeAspect="1"/>
              </p:cNvSpPr>
              <p:nvPr/>
            </p:nvSpPr>
            <p:spPr bwMode="auto">
              <a:xfrm>
                <a:off x="2830" y="1292"/>
                <a:ext cx="69" cy="59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1" y="0"/>
                  </a:cxn>
                </a:cxnLst>
                <a:rect l="0" t="0" r="r" b="b"/>
                <a:pathLst>
                  <a:path w="69" h="59">
                    <a:moveTo>
                      <a:pt x="61" y="0"/>
                    </a:moveTo>
                    <a:lnTo>
                      <a:pt x="68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1" name="Freeform 33"/>
              <p:cNvSpPr>
                <a:spLocks noChangeAspect="1"/>
              </p:cNvSpPr>
              <p:nvPr/>
            </p:nvSpPr>
            <p:spPr bwMode="auto">
              <a:xfrm>
                <a:off x="2812" y="1289"/>
                <a:ext cx="69" cy="59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1" y="0"/>
                  </a:cxn>
                </a:cxnLst>
                <a:rect l="0" t="0" r="r" b="b"/>
                <a:pathLst>
                  <a:path w="69" h="59">
                    <a:moveTo>
                      <a:pt x="61" y="0"/>
                    </a:moveTo>
                    <a:lnTo>
                      <a:pt x="68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2" name="Freeform 34"/>
              <p:cNvSpPr>
                <a:spLocks noChangeAspect="1"/>
              </p:cNvSpPr>
              <p:nvPr/>
            </p:nvSpPr>
            <p:spPr bwMode="auto">
              <a:xfrm>
                <a:off x="2793" y="1287"/>
                <a:ext cx="69" cy="59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1" y="0"/>
                  </a:cxn>
                </a:cxnLst>
                <a:rect l="0" t="0" r="r" b="b"/>
                <a:pathLst>
                  <a:path w="69" h="59">
                    <a:moveTo>
                      <a:pt x="61" y="0"/>
                    </a:moveTo>
                    <a:lnTo>
                      <a:pt x="68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3" name="Freeform 35"/>
              <p:cNvSpPr>
                <a:spLocks noChangeAspect="1"/>
              </p:cNvSpPr>
              <p:nvPr/>
            </p:nvSpPr>
            <p:spPr bwMode="auto">
              <a:xfrm>
                <a:off x="2775" y="1285"/>
                <a:ext cx="69" cy="59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1" y="0"/>
                  </a:cxn>
                </a:cxnLst>
                <a:rect l="0" t="0" r="r" b="b"/>
                <a:pathLst>
                  <a:path w="69" h="59">
                    <a:moveTo>
                      <a:pt x="61" y="0"/>
                    </a:moveTo>
                    <a:lnTo>
                      <a:pt x="68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4" name="Freeform 36"/>
              <p:cNvSpPr>
                <a:spLocks noChangeAspect="1"/>
              </p:cNvSpPr>
              <p:nvPr/>
            </p:nvSpPr>
            <p:spPr bwMode="auto">
              <a:xfrm>
                <a:off x="2757" y="1281"/>
                <a:ext cx="69" cy="6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59"/>
                  </a:cxn>
                  <a:cxn ang="0">
                    <a:pos x="0" y="59"/>
                  </a:cxn>
                  <a:cxn ang="0">
                    <a:pos x="61" y="0"/>
                  </a:cxn>
                </a:cxnLst>
                <a:rect l="0" t="0" r="r" b="b"/>
                <a:pathLst>
                  <a:path w="69" h="60">
                    <a:moveTo>
                      <a:pt x="61" y="0"/>
                    </a:moveTo>
                    <a:lnTo>
                      <a:pt x="68" y="2"/>
                    </a:lnTo>
                    <a:lnTo>
                      <a:pt x="7" y="59"/>
                    </a:lnTo>
                    <a:lnTo>
                      <a:pt x="0" y="59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5" name="Freeform 37"/>
              <p:cNvSpPr>
                <a:spLocks noChangeAspect="1"/>
              </p:cNvSpPr>
              <p:nvPr/>
            </p:nvSpPr>
            <p:spPr bwMode="auto">
              <a:xfrm>
                <a:off x="2738" y="1279"/>
                <a:ext cx="69" cy="61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2"/>
                  </a:cxn>
                  <a:cxn ang="0">
                    <a:pos x="7" y="60"/>
                  </a:cxn>
                  <a:cxn ang="0">
                    <a:pos x="0" y="60"/>
                  </a:cxn>
                  <a:cxn ang="0">
                    <a:pos x="61" y="0"/>
                  </a:cxn>
                </a:cxnLst>
                <a:rect l="0" t="0" r="r" b="b"/>
                <a:pathLst>
                  <a:path w="69" h="61">
                    <a:moveTo>
                      <a:pt x="61" y="0"/>
                    </a:moveTo>
                    <a:lnTo>
                      <a:pt x="68" y="2"/>
                    </a:lnTo>
                    <a:lnTo>
                      <a:pt x="7" y="60"/>
                    </a:lnTo>
                    <a:lnTo>
                      <a:pt x="0" y="60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6" name="Freeform 38"/>
              <p:cNvSpPr>
                <a:spLocks noChangeAspect="1"/>
              </p:cNvSpPr>
              <p:nvPr/>
            </p:nvSpPr>
            <p:spPr bwMode="auto">
              <a:xfrm>
                <a:off x="2719" y="1277"/>
                <a:ext cx="70" cy="59"/>
              </a:xfrm>
              <a:custGeom>
                <a:avLst/>
                <a:gdLst/>
                <a:ahLst/>
                <a:cxnLst>
                  <a:cxn ang="0">
                    <a:pos x="62" y="0"/>
                  </a:cxn>
                  <a:cxn ang="0">
                    <a:pos x="69" y="2"/>
                  </a:cxn>
                  <a:cxn ang="0">
                    <a:pos x="7" y="58"/>
                  </a:cxn>
                  <a:cxn ang="0">
                    <a:pos x="0" y="58"/>
                  </a:cxn>
                  <a:cxn ang="0">
                    <a:pos x="62" y="0"/>
                  </a:cxn>
                </a:cxnLst>
                <a:rect l="0" t="0" r="r" b="b"/>
                <a:pathLst>
                  <a:path w="70" h="59">
                    <a:moveTo>
                      <a:pt x="62" y="0"/>
                    </a:moveTo>
                    <a:lnTo>
                      <a:pt x="69" y="2"/>
                    </a:lnTo>
                    <a:lnTo>
                      <a:pt x="7" y="58"/>
                    </a:lnTo>
                    <a:lnTo>
                      <a:pt x="0" y="58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7" name="Freeform 39"/>
              <p:cNvSpPr>
                <a:spLocks noChangeAspect="1"/>
              </p:cNvSpPr>
              <p:nvPr/>
            </p:nvSpPr>
            <p:spPr bwMode="auto">
              <a:xfrm>
                <a:off x="2696" y="1280"/>
                <a:ext cx="64" cy="55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63" y="2"/>
                  </a:cxn>
                  <a:cxn ang="0">
                    <a:pos x="6" y="54"/>
                  </a:cxn>
                  <a:cxn ang="0">
                    <a:pos x="0" y="54"/>
                  </a:cxn>
                  <a:cxn ang="0">
                    <a:pos x="57" y="0"/>
                  </a:cxn>
                </a:cxnLst>
                <a:rect l="0" t="0" r="r" b="b"/>
                <a:pathLst>
                  <a:path w="64" h="55">
                    <a:moveTo>
                      <a:pt x="57" y="0"/>
                    </a:moveTo>
                    <a:lnTo>
                      <a:pt x="63" y="2"/>
                    </a:lnTo>
                    <a:lnTo>
                      <a:pt x="6" y="54"/>
                    </a:lnTo>
                    <a:lnTo>
                      <a:pt x="0" y="54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8" name="Freeform 40"/>
              <p:cNvSpPr>
                <a:spLocks noChangeAspect="1"/>
              </p:cNvSpPr>
              <p:nvPr/>
            </p:nvSpPr>
            <p:spPr bwMode="auto">
              <a:xfrm>
                <a:off x="2679" y="1278"/>
                <a:ext cx="65" cy="55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64" y="1"/>
                  </a:cxn>
                  <a:cxn ang="0">
                    <a:pos x="7" y="54"/>
                  </a:cxn>
                  <a:cxn ang="0">
                    <a:pos x="0" y="54"/>
                  </a:cxn>
                  <a:cxn ang="0">
                    <a:pos x="57" y="0"/>
                  </a:cxn>
                </a:cxnLst>
                <a:rect l="0" t="0" r="r" b="b"/>
                <a:pathLst>
                  <a:path w="65" h="55">
                    <a:moveTo>
                      <a:pt x="57" y="0"/>
                    </a:moveTo>
                    <a:lnTo>
                      <a:pt x="64" y="1"/>
                    </a:lnTo>
                    <a:lnTo>
                      <a:pt x="7" y="54"/>
                    </a:lnTo>
                    <a:lnTo>
                      <a:pt x="0" y="54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29" name="Freeform 41"/>
              <p:cNvSpPr>
                <a:spLocks noChangeAspect="1"/>
              </p:cNvSpPr>
              <p:nvPr/>
            </p:nvSpPr>
            <p:spPr bwMode="auto">
              <a:xfrm>
                <a:off x="2660" y="1277"/>
                <a:ext cx="63" cy="54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62" y="2"/>
                  </a:cxn>
                  <a:cxn ang="0">
                    <a:pos x="6" y="53"/>
                  </a:cxn>
                  <a:cxn ang="0">
                    <a:pos x="0" y="53"/>
                  </a:cxn>
                  <a:cxn ang="0">
                    <a:pos x="55" y="0"/>
                  </a:cxn>
                </a:cxnLst>
                <a:rect l="0" t="0" r="r" b="b"/>
                <a:pathLst>
                  <a:path w="63" h="54">
                    <a:moveTo>
                      <a:pt x="55" y="0"/>
                    </a:moveTo>
                    <a:lnTo>
                      <a:pt x="62" y="2"/>
                    </a:lnTo>
                    <a:lnTo>
                      <a:pt x="6" y="53"/>
                    </a:lnTo>
                    <a:lnTo>
                      <a:pt x="0" y="53"/>
                    </a:lnTo>
                    <a:lnTo>
                      <a:pt x="55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30" name="Freeform 42"/>
              <p:cNvSpPr>
                <a:spLocks noChangeAspect="1"/>
              </p:cNvSpPr>
              <p:nvPr/>
            </p:nvSpPr>
            <p:spPr bwMode="auto">
              <a:xfrm>
                <a:off x="2642" y="1275"/>
                <a:ext cx="63" cy="54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62" y="2"/>
                  </a:cxn>
                  <a:cxn ang="0">
                    <a:pos x="6" y="53"/>
                  </a:cxn>
                  <a:cxn ang="0">
                    <a:pos x="0" y="53"/>
                  </a:cxn>
                  <a:cxn ang="0">
                    <a:pos x="56" y="0"/>
                  </a:cxn>
                </a:cxnLst>
                <a:rect l="0" t="0" r="r" b="b"/>
                <a:pathLst>
                  <a:path w="63" h="54">
                    <a:moveTo>
                      <a:pt x="56" y="0"/>
                    </a:moveTo>
                    <a:lnTo>
                      <a:pt x="62" y="2"/>
                    </a:lnTo>
                    <a:lnTo>
                      <a:pt x="6" y="53"/>
                    </a:lnTo>
                    <a:lnTo>
                      <a:pt x="0" y="53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31" name="Freeform 43"/>
              <p:cNvSpPr>
                <a:spLocks noChangeAspect="1"/>
              </p:cNvSpPr>
              <p:nvPr/>
            </p:nvSpPr>
            <p:spPr bwMode="auto">
              <a:xfrm>
                <a:off x="2625" y="1274"/>
                <a:ext cx="64" cy="54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63" y="1"/>
                  </a:cxn>
                  <a:cxn ang="0">
                    <a:pos x="7" y="53"/>
                  </a:cxn>
                  <a:cxn ang="0">
                    <a:pos x="0" y="53"/>
                  </a:cxn>
                  <a:cxn ang="0">
                    <a:pos x="57" y="0"/>
                  </a:cxn>
                </a:cxnLst>
                <a:rect l="0" t="0" r="r" b="b"/>
                <a:pathLst>
                  <a:path w="64" h="54">
                    <a:moveTo>
                      <a:pt x="57" y="0"/>
                    </a:moveTo>
                    <a:lnTo>
                      <a:pt x="63" y="1"/>
                    </a:lnTo>
                    <a:lnTo>
                      <a:pt x="7" y="53"/>
                    </a:lnTo>
                    <a:lnTo>
                      <a:pt x="0" y="53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32" name="Freeform 44"/>
              <p:cNvSpPr>
                <a:spLocks noChangeAspect="1"/>
              </p:cNvSpPr>
              <p:nvPr/>
            </p:nvSpPr>
            <p:spPr bwMode="auto">
              <a:xfrm>
                <a:off x="2606" y="1270"/>
                <a:ext cx="69" cy="54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1"/>
                  </a:cxn>
                  <a:cxn ang="0">
                    <a:pos x="7" y="53"/>
                  </a:cxn>
                  <a:cxn ang="0">
                    <a:pos x="0" y="53"/>
                  </a:cxn>
                  <a:cxn ang="0">
                    <a:pos x="61" y="0"/>
                  </a:cxn>
                </a:cxnLst>
                <a:rect l="0" t="0" r="r" b="b"/>
                <a:pathLst>
                  <a:path w="69" h="54">
                    <a:moveTo>
                      <a:pt x="61" y="0"/>
                    </a:moveTo>
                    <a:lnTo>
                      <a:pt x="68" y="1"/>
                    </a:lnTo>
                    <a:lnTo>
                      <a:pt x="7" y="53"/>
                    </a:lnTo>
                    <a:lnTo>
                      <a:pt x="0" y="53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33" name="Freeform 45"/>
              <p:cNvSpPr>
                <a:spLocks noChangeAspect="1"/>
              </p:cNvSpPr>
              <p:nvPr/>
            </p:nvSpPr>
            <p:spPr bwMode="auto">
              <a:xfrm>
                <a:off x="2583" y="1267"/>
                <a:ext cx="72" cy="56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71" y="2"/>
                  </a:cxn>
                  <a:cxn ang="0">
                    <a:pos x="7" y="55"/>
                  </a:cxn>
                  <a:cxn ang="0">
                    <a:pos x="0" y="55"/>
                  </a:cxn>
                  <a:cxn ang="0">
                    <a:pos x="63" y="0"/>
                  </a:cxn>
                </a:cxnLst>
                <a:rect l="0" t="0" r="r" b="b"/>
                <a:pathLst>
                  <a:path w="72" h="56">
                    <a:moveTo>
                      <a:pt x="63" y="0"/>
                    </a:moveTo>
                    <a:lnTo>
                      <a:pt x="71" y="2"/>
                    </a:lnTo>
                    <a:lnTo>
                      <a:pt x="7" y="55"/>
                    </a:lnTo>
                    <a:lnTo>
                      <a:pt x="0" y="55"/>
                    </a:lnTo>
                    <a:lnTo>
                      <a:pt x="63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534" name="Freeform 46"/>
              <p:cNvSpPr>
                <a:spLocks noChangeAspect="1"/>
              </p:cNvSpPr>
              <p:nvPr/>
            </p:nvSpPr>
            <p:spPr bwMode="auto">
              <a:xfrm>
                <a:off x="2563" y="1270"/>
                <a:ext cx="69" cy="51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68" y="1"/>
                  </a:cxn>
                  <a:cxn ang="0">
                    <a:pos x="7" y="50"/>
                  </a:cxn>
                  <a:cxn ang="0">
                    <a:pos x="0" y="50"/>
                  </a:cxn>
                  <a:cxn ang="0">
                    <a:pos x="61" y="0"/>
                  </a:cxn>
                </a:cxnLst>
                <a:rect l="0" t="0" r="r" b="b"/>
                <a:pathLst>
                  <a:path w="69" h="51">
                    <a:moveTo>
                      <a:pt x="61" y="0"/>
                    </a:moveTo>
                    <a:lnTo>
                      <a:pt x="68" y="1"/>
                    </a:lnTo>
                    <a:lnTo>
                      <a:pt x="7" y="50"/>
                    </a:lnTo>
                    <a:lnTo>
                      <a:pt x="0" y="50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63535" name="Freeform 47"/>
            <p:cNvSpPr>
              <a:spLocks noChangeAspect="1"/>
            </p:cNvSpPr>
            <p:nvPr/>
          </p:nvSpPr>
          <p:spPr bwMode="auto">
            <a:xfrm>
              <a:off x="4849" y="1722"/>
              <a:ext cx="102" cy="1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49" y="1"/>
                </a:cxn>
                <a:cxn ang="0">
                  <a:pos x="59" y="8"/>
                </a:cxn>
                <a:cxn ang="0">
                  <a:pos x="63" y="19"/>
                </a:cxn>
                <a:cxn ang="0">
                  <a:pos x="66" y="34"/>
                </a:cxn>
                <a:cxn ang="0">
                  <a:pos x="66" y="38"/>
                </a:cxn>
                <a:cxn ang="0">
                  <a:pos x="62" y="49"/>
                </a:cxn>
                <a:cxn ang="0">
                  <a:pos x="52" y="52"/>
                </a:cxn>
                <a:cxn ang="0">
                  <a:pos x="45" y="55"/>
                </a:cxn>
                <a:cxn ang="0">
                  <a:pos x="37" y="59"/>
                </a:cxn>
                <a:cxn ang="0">
                  <a:pos x="30" y="66"/>
                </a:cxn>
                <a:cxn ang="0">
                  <a:pos x="22" y="71"/>
                </a:cxn>
                <a:cxn ang="0">
                  <a:pos x="19" y="79"/>
                </a:cxn>
                <a:cxn ang="0">
                  <a:pos x="17" y="86"/>
                </a:cxn>
                <a:cxn ang="0">
                  <a:pos x="17" y="93"/>
                </a:cxn>
                <a:cxn ang="0">
                  <a:pos x="17" y="101"/>
                </a:cxn>
                <a:cxn ang="0">
                  <a:pos x="24" y="106"/>
                </a:cxn>
                <a:cxn ang="0">
                  <a:pos x="32" y="110"/>
                </a:cxn>
                <a:cxn ang="0">
                  <a:pos x="39" y="114"/>
                </a:cxn>
                <a:cxn ang="0">
                  <a:pos x="42" y="121"/>
                </a:cxn>
              </a:cxnLst>
              <a:rect l="0" t="0" r="r" b="b"/>
              <a:pathLst>
                <a:path w="67" h="122">
                  <a:moveTo>
                    <a:pt x="0" y="0"/>
                  </a:moveTo>
                  <a:lnTo>
                    <a:pt x="31" y="0"/>
                  </a:lnTo>
                  <a:lnTo>
                    <a:pt x="49" y="1"/>
                  </a:lnTo>
                  <a:lnTo>
                    <a:pt x="59" y="8"/>
                  </a:lnTo>
                  <a:lnTo>
                    <a:pt x="63" y="19"/>
                  </a:lnTo>
                  <a:lnTo>
                    <a:pt x="66" y="34"/>
                  </a:lnTo>
                  <a:lnTo>
                    <a:pt x="66" y="38"/>
                  </a:lnTo>
                  <a:lnTo>
                    <a:pt x="62" y="49"/>
                  </a:lnTo>
                  <a:lnTo>
                    <a:pt x="52" y="52"/>
                  </a:lnTo>
                  <a:lnTo>
                    <a:pt x="45" y="55"/>
                  </a:lnTo>
                  <a:lnTo>
                    <a:pt x="37" y="59"/>
                  </a:lnTo>
                  <a:lnTo>
                    <a:pt x="30" y="66"/>
                  </a:lnTo>
                  <a:lnTo>
                    <a:pt x="22" y="71"/>
                  </a:lnTo>
                  <a:lnTo>
                    <a:pt x="19" y="79"/>
                  </a:lnTo>
                  <a:lnTo>
                    <a:pt x="17" y="86"/>
                  </a:lnTo>
                  <a:lnTo>
                    <a:pt x="17" y="93"/>
                  </a:lnTo>
                  <a:lnTo>
                    <a:pt x="17" y="101"/>
                  </a:lnTo>
                  <a:lnTo>
                    <a:pt x="24" y="106"/>
                  </a:lnTo>
                  <a:lnTo>
                    <a:pt x="32" y="110"/>
                  </a:lnTo>
                  <a:lnTo>
                    <a:pt x="39" y="114"/>
                  </a:lnTo>
                  <a:lnTo>
                    <a:pt x="42" y="121"/>
                  </a:lnTo>
                </a:path>
              </a:pathLst>
            </a:custGeom>
            <a:noFill/>
            <a:ln w="12700" cap="rnd" cmpd="sng">
              <a:solidFill>
                <a:srgbClr val="8080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63536" name="Group 48"/>
            <p:cNvGrpSpPr>
              <a:grpSpLocks noChangeAspect="1"/>
            </p:cNvGrpSpPr>
            <p:nvPr/>
          </p:nvGrpSpPr>
          <p:grpSpPr bwMode="auto">
            <a:xfrm>
              <a:off x="4018" y="1618"/>
              <a:ext cx="835" cy="243"/>
              <a:chOff x="2572" y="1085"/>
              <a:chExt cx="552" cy="161"/>
            </a:xfrm>
          </p:grpSpPr>
          <p:sp>
            <p:nvSpPr>
              <p:cNvPr id="63537" name="Freeform 49"/>
              <p:cNvSpPr>
                <a:spLocks noChangeAspect="1"/>
              </p:cNvSpPr>
              <p:nvPr/>
            </p:nvSpPr>
            <p:spPr bwMode="auto">
              <a:xfrm>
                <a:off x="2574" y="1085"/>
                <a:ext cx="546" cy="51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42" y="0"/>
                  </a:cxn>
                  <a:cxn ang="0">
                    <a:pos x="511" y="0"/>
                  </a:cxn>
                  <a:cxn ang="0">
                    <a:pos x="545" y="50"/>
                  </a:cxn>
                  <a:cxn ang="0">
                    <a:pos x="0" y="50"/>
                  </a:cxn>
                </a:cxnLst>
                <a:rect l="0" t="0" r="r" b="b"/>
                <a:pathLst>
                  <a:path w="546" h="51">
                    <a:moveTo>
                      <a:pt x="0" y="50"/>
                    </a:moveTo>
                    <a:lnTo>
                      <a:pt x="42" y="0"/>
                    </a:lnTo>
                    <a:lnTo>
                      <a:pt x="511" y="0"/>
                    </a:lnTo>
                    <a:lnTo>
                      <a:pt x="545" y="50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grpSp>
            <p:nvGrpSpPr>
              <p:cNvPr id="63538" name="Group 50"/>
              <p:cNvGrpSpPr>
                <a:grpSpLocks noChangeAspect="1"/>
              </p:cNvGrpSpPr>
              <p:nvPr/>
            </p:nvGrpSpPr>
            <p:grpSpPr bwMode="auto">
              <a:xfrm>
                <a:off x="2572" y="1137"/>
                <a:ext cx="552" cy="109"/>
                <a:chOff x="2572" y="1137"/>
                <a:chExt cx="552" cy="109"/>
              </a:xfrm>
            </p:grpSpPr>
            <p:sp>
              <p:nvSpPr>
                <p:cNvPr id="63539" name="Rectangle 51"/>
                <p:cNvSpPr>
                  <a:spLocks noChangeAspect="1" noChangeArrowheads="1"/>
                </p:cNvSpPr>
                <p:nvPr/>
              </p:nvSpPr>
              <p:spPr bwMode="auto">
                <a:xfrm>
                  <a:off x="2572" y="1137"/>
                  <a:ext cx="547" cy="109"/>
                </a:xfrm>
                <a:prstGeom prst="rect">
                  <a:avLst/>
                </a:prstGeom>
                <a:solidFill>
                  <a:srgbClr val="E0E0E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0" name="Rectangle 52"/>
                <p:cNvSpPr>
                  <a:spLocks noChangeAspect="1" noChangeArrowheads="1"/>
                </p:cNvSpPr>
                <p:nvPr/>
              </p:nvSpPr>
              <p:spPr bwMode="auto">
                <a:xfrm>
                  <a:off x="2588" y="1150"/>
                  <a:ext cx="108" cy="64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30303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1" name="Rectangle 53"/>
                <p:cNvSpPr>
                  <a:spLocks noChangeAspect="1" noChangeArrowheads="1"/>
                </p:cNvSpPr>
                <p:nvPr/>
              </p:nvSpPr>
              <p:spPr bwMode="auto">
                <a:xfrm>
                  <a:off x="2713" y="1150"/>
                  <a:ext cx="141" cy="64"/>
                </a:xfrm>
                <a:prstGeom prst="rect">
                  <a:avLst/>
                </a:prstGeom>
                <a:solidFill>
                  <a:srgbClr val="A0A0A0"/>
                </a:solidFill>
                <a:ln w="12700">
                  <a:solidFill>
                    <a:srgbClr val="30303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2" name="Rectangle 54"/>
                <p:cNvSpPr>
                  <a:spLocks noChangeAspect="1" noChangeArrowheads="1"/>
                </p:cNvSpPr>
                <p:nvPr/>
              </p:nvSpPr>
              <p:spPr bwMode="auto">
                <a:xfrm>
                  <a:off x="2876" y="1150"/>
                  <a:ext cx="140" cy="64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30303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3" name="Line 55"/>
                <p:cNvSpPr>
                  <a:spLocks noChangeAspect="1" noChangeShapeType="1"/>
                </p:cNvSpPr>
                <p:nvPr/>
              </p:nvSpPr>
              <p:spPr bwMode="auto">
                <a:xfrm>
                  <a:off x="2590" y="1195"/>
                  <a:ext cx="227" cy="0"/>
                </a:xfrm>
                <a:prstGeom prst="line">
                  <a:avLst/>
                </a:prstGeom>
                <a:noFill/>
                <a:ln w="12700">
                  <a:solidFill>
                    <a:srgbClr val="30303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4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2853" y="1195"/>
                  <a:ext cx="271" cy="0"/>
                </a:xfrm>
                <a:prstGeom prst="line">
                  <a:avLst/>
                </a:prstGeom>
                <a:noFill/>
                <a:ln w="12700">
                  <a:solidFill>
                    <a:srgbClr val="30303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5" name="Line 57"/>
                <p:cNvSpPr>
                  <a:spLocks noChangeAspect="1" noChangeShapeType="1"/>
                </p:cNvSpPr>
                <p:nvPr/>
              </p:nvSpPr>
              <p:spPr bwMode="auto">
                <a:xfrm>
                  <a:off x="2820" y="1180"/>
                  <a:ext cx="32" cy="0"/>
                </a:xfrm>
                <a:prstGeom prst="line">
                  <a:avLst/>
                </a:prstGeom>
                <a:noFill/>
                <a:ln w="12700">
                  <a:solidFill>
                    <a:srgbClr val="30303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6" name="Line 58"/>
                <p:cNvSpPr>
                  <a:spLocks noChangeAspect="1" noChangeShapeType="1"/>
                </p:cNvSpPr>
                <p:nvPr/>
              </p:nvSpPr>
              <p:spPr bwMode="auto">
                <a:xfrm>
                  <a:off x="2817" y="1183"/>
                  <a:ext cx="0" cy="14"/>
                </a:xfrm>
                <a:prstGeom prst="line">
                  <a:avLst/>
                </a:prstGeom>
                <a:noFill/>
                <a:ln w="12700">
                  <a:solidFill>
                    <a:srgbClr val="30303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7" name="Line 59"/>
                <p:cNvSpPr>
                  <a:spLocks noChangeAspect="1" noChangeShapeType="1"/>
                </p:cNvSpPr>
                <p:nvPr/>
              </p:nvSpPr>
              <p:spPr bwMode="auto">
                <a:xfrm>
                  <a:off x="2851" y="1184"/>
                  <a:ext cx="0" cy="11"/>
                </a:xfrm>
                <a:prstGeom prst="line">
                  <a:avLst/>
                </a:prstGeom>
                <a:noFill/>
                <a:ln w="12700">
                  <a:solidFill>
                    <a:srgbClr val="30303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8" name="Rectangle 60"/>
                <p:cNvSpPr>
                  <a:spLocks noChangeAspect="1" noChangeArrowheads="1"/>
                </p:cNvSpPr>
                <p:nvPr/>
              </p:nvSpPr>
              <p:spPr bwMode="auto">
                <a:xfrm>
                  <a:off x="2825" y="1185"/>
                  <a:ext cx="17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49" name="Rectangle 61"/>
                <p:cNvSpPr>
                  <a:spLocks noChangeAspect="1" noChangeArrowheads="1"/>
                </p:cNvSpPr>
                <p:nvPr/>
              </p:nvSpPr>
              <p:spPr bwMode="auto">
                <a:xfrm>
                  <a:off x="3088" y="1150"/>
                  <a:ext cx="16" cy="30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0" name="Rectangle 62"/>
                <p:cNvSpPr>
                  <a:spLocks noChangeAspect="1" noChangeArrowheads="1"/>
                </p:cNvSpPr>
                <p:nvPr/>
              </p:nvSpPr>
              <p:spPr bwMode="auto">
                <a:xfrm>
                  <a:off x="2720" y="1169"/>
                  <a:ext cx="122" cy="7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1" name="Rectangle 63"/>
                <p:cNvSpPr>
                  <a:spLocks noChangeAspect="1" noChangeArrowheads="1"/>
                </p:cNvSpPr>
                <p:nvPr/>
              </p:nvSpPr>
              <p:spPr bwMode="auto">
                <a:xfrm>
                  <a:off x="2749" y="1159"/>
                  <a:ext cx="47" cy="7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30303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2" name="Rectangle 64"/>
                <p:cNvSpPr>
                  <a:spLocks noChangeAspect="1" noChangeArrowheads="1"/>
                </p:cNvSpPr>
                <p:nvPr/>
              </p:nvSpPr>
              <p:spPr bwMode="auto">
                <a:xfrm>
                  <a:off x="2745" y="1174"/>
                  <a:ext cx="56" cy="15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3" name="Rectangle 65"/>
                <p:cNvSpPr>
                  <a:spLocks noChangeAspect="1" noChangeArrowheads="1"/>
                </p:cNvSpPr>
                <p:nvPr/>
              </p:nvSpPr>
              <p:spPr bwMode="auto">
                <a:xfrm>
                  <a:off x="2594" y="1195"/>
                  <a:ext cx="6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4" name="Rectangle 66"/>
                <p:cNvSpPr>
                  <a:spLocks noChangeAspect="1" noChangeArrowheads="1"/>
                </p:cNvSpPr>
                <p:nvPr/>
              </p:nvSpPr>
              <p:spPr bwMode="auto">
                <a:xfrm>
                  <a:off x="2607" y="1195"/>
                  <a:ext cx="5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5" name="Rectangle 67"/>
                <p:cNvSpPr>
                  <a:spLocks noChangeAspect="1" noChangeArrowheads="1"/>
                </p:cNvSpPr>
                <p:nvPr/>
              </p:nvSpPr>
              <p:spPr bwMode="auto">
                <a:xfrm>
                  <a:off x="2619" y="1195"/>
                  <a:ext cx="6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6" name="Rectangle 68"/>
                <p:cNvSpPr>
                  <a:spLocks noChangeAspect="1" noChangeArrowheads="1"/>
                </p:cNvSpPr>
                <p:nvPr/>
              </p:nvSpPr>
              <p:spPr bwMode="auto">
                <a:xfrm>
                  <a:off x="2633" y="1195"/>
                  <a:ext cx="6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7" name="Rectangle 69"/>
                <p:cNvSpPr>
                  <a:spLocks noChangeAspect="1" noChangeArrowheads="1"/>
                </p:cNvSpPr>
                <p:nvPr/>
              </p:nvSpPr>
              <p:spPr bwMode="auto">
                <a:xfrm>
                  <a:off x="2646" y="1195"/>
                  <a:ext cx="6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8" name="Rectangle 70"/>
                <p:cNvSpPr>
                  <a:spLocks noChangeAspect="1" noChangeArrowheads="1"/>
                </p:cNvSpPr>
                <p:nvPr/>
              </p:nvSpPr>
              <p:spPr bwMode="auto">
                <a:xfrm>
                  <a:off x="2659" y="1195"/>
                  <a:ext cx="5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59" name="Rectangle 71"/>
                <p:cNvSpPr>
                  <a:spLocks noChangeAspect="1" noChangeArrowheads="1"/>
                </p:cNvSpPr>
                <p:nvPr/>
              </p:nvSpPr>
              <p:spPr bwMode="auto">
                <a:xfrm>
                  <a:off x="2672" y="1195"/>
                  <a:ext cx="6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63560" name="Rectangle 72"/>
                <p:cNvSpPr>
                  <a:spLocks noChangeAspect="1" noChangeArrowheads="1"/>
                </p:cNvSpPr>
                <p:nvPr/>
              </p:nvSpPr>
              <p:spPr bwMode="auto">
                <a:xfrm>
                  <a:off x="2684" y="1195"/>
                  <a:ext cx="7" cy="21"/>
                </a:xfrm>
                <a:prstGeom prst="rect">
                  <a:avLst/>
                </a:prstGeom>
                <a:solidFill>
                  <a:srgbClr val="303030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grpSp>
              <p:nvGrpSpPr>
                <p:cNvPr id="63561" name="Group 73"/>
                <p:cNvGrpSpPr>
                  <a:grpSpLocks noChangeAspect="1"/>
                </p:cNvGrpSpPr>
                <p:nvPr/>
              </p:nvGrpSpPr>
              <p:grpSpPr bwMode="auto">
                <a:xfrm>
                  <a:off x="2584" y="1225"/>
                  <a:ext cx="98" cy="21"/>
                  <a:chOff x="2584" y="1225"/>
                  <a:chExt cx="98" cy="21"/>
                </a:xfrm>
              </p:grpSpPr>
              <p:sp>
                <p:nvSpPr>
                  <p:cNvPr id="63562" name="Rectangle 7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84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3" name="Rectangle 7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98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4" name="Rectangle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10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5" name="Rectangle 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24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6" name="Rectangle 7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37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7" name="Rectangle 7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50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8" name="Rectangle 8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63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69" name="Rectangle 8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76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63570" name="Group 82"/>
                <p:cNvGrpSpPr>
                  <a:grpSpLocks noChangeAspect="1"/>
                </p:cNvGrpSpPr>
                <p:nvPr/>
              </p:nvGrpSpPr>
              <p:grpSpPr bwMode="auto">
                <a:xfrm>
                  <a:off x="2689" y="1225"/>
                  <a:ext cx="97" cy="21"/>
                  <a:chOff x="2689" y="1225"/>
                  <a:chExt cx="97" cy="21"/>
                </a:xfrm>
              </p:grpSpPr>
              <p:sp>
                <p:nvSpPr>
                  <p:cNvPr id="63571" name="Rectangle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689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2" name="Rectangle 8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02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3" name="Rectangle 8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15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4" name="Rectangle 8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28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5" name="Rectangle 8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41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6" name="Rectangle 8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55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7" name="Rectangle 8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66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78" name="Rectangle 9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79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63579" name="Group 91"/>
                <p:cNvGrpSpPr>
                  <a:grpSpLocks noChangeAspect="1"/>
                </p:cNvGrpSpPr>
                <p:nvPr/>
              </p:nvGrpSpPr>
              <p:grpSpPr bwMode="auto">
                <a:xfrm>
                  <a:off x="2794" y="1225"/>
                  <a:ext cx="98" cy="21"/>
                  <a:chOff x="2794" y="1225"/>
                  <a:chExt cx="98" cy="21"/>
                </a:xfrm>
              </p:grpSpPr>
              <p:sp>
                <p:nvSpPr>
                  <p:cNvPr id="63580" name="Rectangle 9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794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1" name="Rectangle 9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07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2" name="Rectangle 9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20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3" name="Rectangle 9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3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4" name="Rectangle 9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46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5" name="Rectangle 9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58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6" name="Rectangle 9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72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87" name="Rectangle 9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85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63588" name="Group 100"/>
                <p:cNvGrpSpPr>
                  <a:grpSpLocks noChangeAspect="1"/>
                </p:cNvGrpSpPr>
                <p:nvPr/>
              </p:nvGrpSpPr>
              <p:grpSpPr bwMode="auto">
                <a:xfrm>
                  <a:off x="2900" y="1225"/>
                  <a:ext cx="97" cy="21"/>
                  <a:chOff x="2900" y="1225"/>
                  <a:chExt cx="97" cy="21"/>
                </a:xfrm>
              </p:grpSpPr>
              <p:sp>
                <p:nvSpPr>
                  <p:cNvPr id="63589" name="Rectangle 10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00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0" name="Rectangle 10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12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1" name="Rectangle 10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26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2" name="Rectangle 10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39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3" name="Rectangle 10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52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4" name="Rectangle 10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64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5" name="Rectangle 10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78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6" name="Rectangle 10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91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grpSp>
              <p:nvGrpSpPr>
                <p:cNvPr id="63597" name="Group 109"/>
                <p:cNvGrpSpPr>
                  <a:grpSpLocks noChangeAspect="1"/>
                </p:cNvGrpSpPr>
                <p:nvPr/>
              </p:nvGrpSpPr>
              <p:grpSpPr bwMode="auto">
                <a:xfrm>
                  <a:off x="3005" y="1225"/>
                  <a:ext cx="97" cy="21"/>
                  <a:chOff x="3005" y="1225"/>
                  <a:chExt cx="97" cy="21"/>
                </a:xfrm>
              </p:grpSpPr>
              <p:sp>
                <p:nvSpPr>
                  <p:cNvPr id="63598" name="Rectangle 11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05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599" name="Rectangle 11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18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0" name="Rectangle 11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31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1" name="Rectangle 11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45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2" name="Rectangle 11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57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3" name="Rectangle 11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71" y="1225"/>
                    <a:ext cx="5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4" name="Rectangle 11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82" y="1225"/>
                    <a:ext cx="7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63605" name="Rectangle 11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096" y="1225"/>
                    <a:ext cx="6" cy="21"/>
                  </a:xfrm>
                  <a:prstGeom prst="rect">
                    <a:avLst/>
                  </a:prstGeom>
                  <a:solidFill>
                    <a:srgbClr val="606060"/>
                  </a:solidFill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</p:grpSp>
        </p:grpSp>
        <p:grpSp>
          <p:nvGrpSpPr>
            <p:cNvPr id="63606" name="Group 118"/>
            <p:cNvGrpSpPr>
              <a:grpSpLocks noChangeAspect="1"/>
            </p:cNvGrpSpPr>
            <p:nvPr/>
          </p:nvGrpSpPr>
          <p:grpSpPr bwMode="auto">
            <a:xfrm>
              <a:off x="4842" y="1905"/>
              <a:ext cx="130" cy="109"/>
              <a:chOff x="3117" y="1275"/>
              <a:chExt cx="86" cy="72"/>
            </a:xfrm>
          </p:grpSpPr>
          <p:sp>
            <p:nvSpPr>
              <p:cNvPr id="63607" name="Freeform 119"/>
              <p:cNvSpPr>
                <a:spLocks noChangeAspect="1"/>
              </p:cNvSpPr>
              <p:nvPr/>
            </p:nvSpPr>
            <p:spPr bwMode="auto">
              <a:xfrm>
                <a:off x="3131" y="1277"/>
                <a:ext cx="72" cy="70"/>
              </a:xfrm>
              <a:custGeom>
                <a:avLst/>
                <a:gdLst/>
                <a:ahLst/>
                <a:cxnLst>
                  <a:cxn ang="0">
                    <a:pos x="71" y="8"/>
                  </a:cxn>
                  <a:cxn ang="0">
                    <a:pos x="70" y="23"/>
                  </a:cxn>
                  <a:cxn ang="0">
                    <a:pos x="54" y="45"/>
                  </a:cxn>
                  <a:cxn ang="0">
                    <a:pos x="45" y="59"/>
                  </a:cxn>
                  <a:cxn ang="0">
                    <a:pos x="40" y="65"/>
                  </a:cxn>
                  <a:cxn ang="0">
                    <a:pos x="36" y="69"/>
                  </a:cxn>
                  <a:cxn ang="0">
                    <a:pos x="29" y="69"/>
                  </a:cxn>
                  <a:cxn ang="0">
                    <a:pos x="0" y="65"/>
                  </a:cxn>
                  <a:cxn ang="0">
                    <a:pos x="55" y="0"/>
                  </a:cxn>
                  <a:cxn ang="0">
                    <a:pos x="71" y="8"/>
                  </a:cxn>
                </a:cxnLst>
                <a:rect l="0" t="0" r="r" b="b"/>
                <a:pathLst>
                  <a:path w="72" h="70">
                    <a:moveTo>
                      <a:pt x="71" y="8"/>
                    </a:moveTo>
                    <a:lnTo>
                      <a:pt x="70" y="23"/>
                    </a:lnTo>
                    <a:lnTo>
                      <a:pt x="54" y="45"/>
                    </a:lnTo>
                    <a:lnTo>
                      <a:pt x="45" y="59"/>
                    </a:lnTo>
                    <a:lnTo>
                      <a:pt x="40" y="65"/>
                    </a:lnTo>
                    <a:lnTo>
                      <a:pt x="36" y="69"/>
                    </a:lnTo>
                    <a:lnTo>
                      <a:pt x="29" y="69"/>
                    </a:lnTo>
                    <a:lnTo>
                      <a:pt x="0" y="65"/>
                    </a:lnTo>
                    <a:lnTo>
                      <a:pt x="55" y="0"/>
                    </a:lnTo>
                    <a:lnTo>
                      <a:pt x="71" y="8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608" name="Freeform 120"/>
              <p:cNvSpPr>
                <a:spLocks noChangeAspect="1"/>
              </p:cNvSpPr>
              <p:nvPr/>
            </p:nvSpPr>
            <p:spPr bwMode="auto">
              <a:xfrm>
                <a:off x="3117" y="1276"/>
                <a:ext cx="75" cy="6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73" y="2"/>
                  </a:cxn>
                  <a:cxn ang="0">
                    <a:pos x="74" y="20"/>
                  </a:cxn>
                  <a:cxn ang="0">
                    <a:pos x="57" y="40"/>
                  </a:cxn>
                  <a:cxn ang="0">
                    <a:pos x="50" y="55"/>
                  </a:cxn>
                  <a:cxn ang="0">
                    <a:pos x="45" y="63"/>
                  </a:cxn>
                  <a:cxn ang="0">
                    <a:pos x="35" y="66"/>
                  </a:cxn>
                  <a:cxn ang="0">
                    <a:pos x="13" y="66"/>
                  </a:cxn>
                  <a:cxn ang="0">
                    <a:pos x="0" y="59"/>
                  </a:cxn>
                  <a:cxn ang="0">
                    <a:pos x="0" y="50"/>
                  </a:cxn>
                  <a:cxn ang="0">
                    <a:pos x="5" y="36"/>
                  </a:cxn>
                  <a:cxn ang="0">
                    <a:pos x="16" y="14"/>
                  </a:cxn>
                  <a:cxn ang="0">
                    <a:pos x="31" y="0"/>
                  </a:cxn>
                </a:cxnLst>
                <a:rect l="0" t="0" r="r" b="b"/>
                <a:pathLst>
                  <a:path w="75" h="67">
                    <a:moveTo>
                      <a:pt x="31" y="0"/>
                    </a:moveTo>
                    <a:lnTo>
                      <a:pt x="73" y="2"/>
                    </a:lnTo>
                    <a:lnTo>
                      <a:pt x="74" y="20"/>
                    </a:lnTo>
                    <a:lnTo>
                      <a:pt x="57" y="40"/>
                    </a:lnTo>
                    <a:lnTo>
                      <a:pt x="50" y="55"/>
                    </a:lnTo>
                    <a:lnTo>
                      <a:pt x="45" y="63"/>
                    </a:lnTo>
                    <a:lnTo>
                      <a:pt x="35" y="66"/>
                    </a:lnTo>
                    <a:lnTo>
                      <a:pt x="13" y="66"/>
                    </a:lnTo>
                    <a:lnTo>
                      <a:pt x="0" y="59"/>
                    </a:lnTo>
                    <a:lnTo>
                      <a:pt x="0" y="50"/>
                    </a:lnTo>
                    <a:lnTo>
                      <a:pt x="5" y="36"/>
                    </a:lnTo>
                    <a:lnTo>
                      <a:pt x="16" y="14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E0E0E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609" name="Freeform 121"/>
              <p:cNvSpPr>
                <a:spLocks noChangeAspect="1"/>
              </p:cNvSpPr>
              <p:nvPr/>
            </p:nvSpPr>
            <p:spPr bwMode="auto">
              <a:xfrm>
                <a:off x="3134" y="1275"/>
                <a:ext cx="69" cy="21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10" y="2"/>
                  </a:cxn>
                  <a:cxn ang="0">
                    <a:pos x="19" y="0"/>
                  </a:cxn>
                  <a:cxn ang="0">
                    <a:pos x="47" y="2"/>
                  </a:cxn>
                  <a:cxn ang="0">
                    <a:pos x="65" y="5"/>
                  </a:cxn>
                  <a:cxn ang="0">
                    <a:pos x="68" y="8"/>
                  </a:cxn>
                  <a:cxn ang="0">
                    <a:pos x="56" y="20"/>
                  </a:cxn>
                  <a:cxn ang="0">
                    <a:pos x="29" y="15"/>
                  </a:cxn>
                  <a:cxn ang="0">
                    <a:pos x="44" y="2"/>
                  </a:cxn>
                  <a:cxn ang="0">
                    <a:pos x="39" y="3"/>
                  </a:cxn>
                  <a:cxn ang="0">
                    <a:pos x="27" y="15"/>
                  </a:cxn>
                  <a:cxn ang="0">
                    <a:pos x="0" y="12"/>
                  </a:cxn>
                  <a:cxn ang="0">
                    <a:pos x="5" y="6"/>
                  </a:cxn>
                </a:cxnLst>
                <a:rect l="0" t="0" r="r" b="b"/>
                <a:pathLst>
                  <a:path w="69" h="21">
                    <a:moveTo>
                      <a:pt x="5" y="6"/>
                    </a:moveTo>
                    <a:lnTo>
                      <a:pt x="10" y="2"/>
                    </a:lnTo>
                    <a:lnTo>
                      <a:pt x="19" y="0"/>
                    </a:lnTo>
                    <a:lnTo>
                      <a:pt x="47" y="2"/>
                    </a:lnTo>
                    <a:lnTo>
                      <a:pt x="65" y="5"/>
                    </a:lnTo>
                    <a:lnTo>
                      <a:pt x="68" y="8"/>
                    </a:lnTo>
                    <a:lnTo>
                      <a:pt x="56" y="20"/>
                    </a:lnTo>
                    <a:lnTo>
                      <a:pt x="29" y="15"/>
                    </a:lnTo>
                    <a:lnTo>
                      <a:pt x="44" y="2"/>
                    </a:lnTo>
                    <a:lnTo>
                      <a:pt x="39" y="3"/>
                    </a:lnTo>
                    <a:lnTo>
                      <a:pt x="27" y="15"/>
                    </a:lnTo>
                    <a:lnTo>
                      <a:pt x="0" y="12"/>
                    </a:lnTo>
                    <a:lnTo>
                      <a:pt x="5" y="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63610" name="Group 122"/>
            <p:cNvGrpSpPr>
              <a:grpSpLocks noChangeAspect="1"/>
            </p:cNvGrpSpPr>
            <p:nvPr/>
          </p:nvGrpSpPr>
          <p:grpSpPr bwMode="auto">
            <a:xfrm>
              <a:off x="4170" y="1583"/>
              <a:ext cx="515" cy="103"/>
              <a:chOff x="2673" y="1062"/>
              <a:chExt cx="340" cy="68"/>
            </a:xfrm>
          </p:grpSpPr>
          <p:sp>
            <p:nvSpPr>
              <p:cNvPr id="63611" name="Rectangle 123"/>
              <p:cNvSpPr>
                <a:spLocks noChangeAspect="1" noChangeArrowheads="1"/>
              </p:cNvSpPr>
              <p:nvPr/>
            </p:nvSpPr>
            <p:spPr bwMode="auto">
              <a:xfrm>
                <a:off x="2673" y="1119"/>
                <a:ext cx="337" cy="11"/>
              </a:xfrm>
              <a:prstGeom prst="rect">
                <a:avLst/>
              </a:prstGeom>
              <a:solidFill>
                <a:srgbClr val="60606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3612" name="Freeform 124"/>
              <p:cNvSpPr>
                <a:spLocks noChangeAspect="1"/>
              </p:cNvSpPr>
              <p:nvPr/>
            </p:nvSpPr>
            <p:spPr bwMode="auto">
              <a:xfrm>
                <a:off x="2673" y="1089"/>
                <a:ext cx="340" cy="28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20" y="0"/>
                  </a:cxn>
                  <a:cxn ang="0">
                    <a:pos x="320" y="0"/>
                  </a:cxn>
                  <a:cxn ang="0">
                    <a:pos x="339" y="27"/>
                  </a:cxn>
                  <a:cxn ang="0">
                    <a:pos x="0" y="27"/>
                  </a:cxn>
                </a:cxnLst>
                <a:rect l="0" t="0" r="r" b="b"/>
                <a:pathLst>
                  <a:path w="340" h="28">
                    <a:moveTo>
                      <a:pt x="0" y="27"/>
                    </a:moveTo>
                    <a:lnTo>
                      <a:pt x="20" y="0"/>
                    </a:lnTo>
                    <a:lnTo>
                      <a:pt x="320" y="0"/>
                    </a:lnTo>
                    <a:lnTo>
                      <a:pt x="339" y="27"/>
                    </a:lnTo>
                    <a:lnTo>
                      <a:pt x="0" y="27"/>
                    </a:lnTo>
                  </a:path>
                </a:pathLst>
              </a:custGeom>
              <a:solidFill>
                <a:srgbClr val="A0A0A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3613" name="Freeform 125"/>
              <p:cNvSpPr>
                <a:spLocks noChangeAspect="1"/>
              </p:cNvSpPr>
              <p:nvPr/>
            </p:nvSpPr>
            <p:spPr bwMode="auto">
              <a:xfrm>
                <a:off x="2757" y="1062"/>
                <a:ext cx="178" cy="47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0" y="0"/>
                  </a:cxn>
                  <a:cxn ang="0">
                    <a:pos x="177" y="0"/>
                  </a:cxn>
                  <a:cxn ang="0">
                    <a:pos x="177" y="26"/>
                  </a:cxn>
                  <a:cxn ang="0">
                    <a:pos x="177" y="29"/>
                  </a:cxn>
                  <a:cxn ang="0">
                    <a:pos x="175" y="31"/>
                  </a:cxn>
                  <a:cxn ang="0">
                    <a:pos x="172" y="33"/>
                  </a:cxn>
                  <a:cxn ang="0">
                    <a:pos x="168" y="35"/>
                  </a:cxn>
                  <a:cxn ang="0">
                    <a:pos x="163" y="37"/>
                  </a:cxn>
                  <a:cxn ang="0">
                    <a:pos x="159" y="38"/>
                  </a:cxn>
                  <a:cxn ang="0">
                    <a:pos x="152" y="39"/>
                  </a:cxn>
                  <a:cxn ang="0">
                    <a:pos x="145" y="41"/>
                  </a:cxn>
                  <a:cxn ang="0">
                    <a:pos x="139" y="42"/>
                  </a:cxn>
                  <a:cxn ang="0">
                    <a:pos x="130" y="44"/>
                  </a:cxn>
                  <a:cxn ang="0">
                    <a:pos x="123" y="44"/>
                  </a:cxn>
                  <a:cxn ang="0">
                    <a:pos x="115" y="45"/>
                  </a:cxn>
                  <a:cxn ang="0">
                    <a:pos x="106" y="46"/>
                  </a:cxn>
                  <a:cxn ang="0">
                    <a:pos x="96" y="46"/>
                  </a:cxn>
                  <a:cxn ang="0">
                    <a:pos x="84" y="46"/>
                  </a:cxn>
                  <a:cxn ang="0">
                    <a:pos x="73" y="46"/>
                  </a:cxn>
                  <a:cxn ang="0">
                    <a:pos x="62" y="45"/>
                  </a:cxn>
                  <a:cxn ang="0">
                    <a:pos x="52" y="44"/>
                  </a:cxn>
                  <a:cxn ang="0">
                    <a:pos x="44" y="43"/>
                  </a:cxn>
                  <a:cxn ang="0">
                    <a:pos x="37" y="42"/>
                  </a:cxn>
                  <a:cxn ang="0">
                    <a:pos x="29" y="40"/>
                  </a:cxn>
                  <a:cxn ang="0">
                    <a:pos x="23" y="39"/>
                  </a:cxn>
                  <a:cxn ang="0">
                    <a:pos x="16" y="38"/>
                  </a:cxn>
                  <a:cxn ang="0">
                    <a:pos x="11" y="35"/>
                  </a:cxn>
                  <a:cxn ang="0">
                    <a:pos x="7" y="34"/>
                  </a:cxn>
                  <a:cxn ang="0">
                    <a:pos x="4" y="32"/>
                  </a:cxn>
                  <a:cxn ang="0">
                    <a:pos x="2" y="30"/>
                  </a:cxn>
                  <a:cxn ang="0">
                    <a:pos x="0" y="28"/>
                  </a:cxn>
                  <a:cxn ang="0">
                    <a:pos x="0" y="25"/>
                  </a:cxn>
                </a:cxnLst>
                <a:rect l="0" t="0" r="r" b="b"/>
                <a:pathLst>
                  <a:path w="178" h="47">
                    <a:moveTo>
                      <a:pt x="0" y="25"/>
                    </a:moveTo>
                    <a:lnTo>
                      <a:pt x="0" y="0"/>
                    </a:lnTo>
                    <a:lnTo>
                      <a:pt x="177" y="0"/>
                    </a:lnTo>
                    <a:lnTo>
                      <a:pt x="177" y="26"/>
                    </a:lnTo>
                    <a:lnTo>
                      <a:pt x="177" y="29"/>
                    </a:lnTo>
                    <a:lnTo>
                      <a:pt x="175" y="31"/>
                    </a:lnTo>
                    <a:lnTo>
                      <a:pt x="172" y="33"/>
                    </a:lnTo>
                    <a:lnTo>
                      <a:pt x="168" y="35"/>
                    </a:lnTo>
                    <a:lnTo>
                      <a:pt x="163" y="37"/>
                    </a:lnTo>
                    <a:lnTo>
                      <a:pt x="159" y="38"/>
                    </a:lnTo>
                    <a:lnTo>
                      <a:pt x="152" y="39"/>
                    </a:lnTo>
                    <a:lnTo>
                      <a:pt x="145" y="41"/>
                    </a:lnTo>
                    <a:lnTo>
                      <a:pt x="139" y="42"/>
                    </a:lnTo>
                    <a:lnTo>
                      <a:pt x="130" y="44"/>
                    </a:lnTo>
                    <a:lnTo>
                      <a:pt x="123" y="44"/>
                    </a:lnTo>
                    <a:lnTo>
                      <a:pt x="115" y="45"/>
                    </a:lnTo>
                    <a:lnTo>
                      <a:pt x="106" y="46"/>
                    </a:lnTo>
                    <a:lnTo>
                      <a:pt x="96" y="46"/>
                    </a:lnTo>
                    <a:lnTo>
                      <a:pt x="84" y="46"/>
                    </a:lnTo>
                    <a:lnTo>
                      <a:pt x="73" y="46"/>
                    </a:lnTo>
                    <a:lnTo>
                      <a:pt x="62" y="45"/>
                    </a:lnTo>
                    <a:lnTo>
                      <a:pt x="52" y="44"/>
                    </a:lnTo>
                    <a:lnTo>
                      <a:pt x="44" y="43"/>
                    </a:lnTo>
                    <a:lnTo>
                      <a:pt x="37" y="42"/>
                    </a:lnTo>
                    <a:lnTo>
                      <a:pt x="29" y="40"/>
                    </a:lnTo>
                    <a:lnTo>
                      <a:pt x="23" y="39"/>
                    </a:lnTo>
                    <a:lnTo>
                      <a:pt x="16" y="38"/>
                    </a:lnTo>
                    <a:lnTo>
                      <a:pt x="11" y="35"/>
                    </a:lnTo>
                    <a:lnTo>
                      <a:pt x="7" y="34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8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60606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63614" name="Freeform 126"/>
            <p:cNvSpPr>
              <a:spLocks noChangeAspect="1"/>
            </p:cNvSpPr>
            <p:nvPr/>
          </p:nvSpPr>
          <p:spPr bwMode="auto">
            <a:xfrm>
              <a:off x="4220" y="1152"/>
              <a:ext cx="404" cy="1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8" y="0"/>
                </a:cxn>
                <a:cxn ang="0">
                  <a:pos x="252" y="0"/>
                </a:cxn>
                <a:cxn ang="0">
                  <a:pos x="266" y="8"/>
                </a:cxn>
                <a:cxn ang="0">
                  <a:pos x="0" y="7"/>
                </a:cxn>
              </a:cxnLst>
              <a:rect l="0" t="0" r="r" b="b"/>
              <a:pathLst>
                <a:path w="267" h="9">
                  <a:moveTo>
                    <a:pt x="0" y="7"/>
                  </a:moveTo>
                  <a:lnTo>
                    <a:pt x="18" y="0"/>
                  </a:lnTo>
                  <a:lnTo>
                    <a:pt x="252" y="0"/>
                  </a:lnTo>
                  <a:lnTo>
                    <a:pt x="266" y="8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63615" name="Freeform 127"/>
            <p:cNvSpPr>
              <a:spLocks noChangeAspect="1"/>
            </p:cNvSpPr>
            <p:nvPr/>
          </p:nvSpPr>
          <p:spPr bwMode="auto">
            <a:xfrm>
              <a:off x="4179" y="1163"/>
              <a:ext cx="491" cy="443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34" y="0"/>
                </a:cxn>
                <a:cxn ang="0">
                  <a:pos x="55" y="2"/>
                </a:cxn>
                <a:cxn ang="0">
                  <a:pos x="270" y="2"/>
                </a:cxn>
                <a:cxn ang="0">
                  <a:pos x="294" y="3"/>
                </a:cxn>
                <a:cxn ang="0">
                  <a:pos x="314" y="9"/>
                </a:cxn>
                <a:cxn ang="0">
                  <a:pos x="320" y="20"/>
                </a:cxn>
                <a:cxn ang="0">
                  <a:pos x="323" y="30"/>
                </a:cxn>
                <a:cxn ang="0">
                  <a:pos x="323" y="280"/>
                </a:cxn>
                <a:cxn ang="0">
                  <a:pos x="317" y="287"/>
                </a:cxn>
                <a:cxn ang="0">
                  <a:pos x="306" y="290"/>
                </a:cxn>
                <a:cxn ang="0">
                  <a:pos x="286" y="292"/>
                </a:cxn>
                <a:cxn ang="0">
                  <a:pos x="35" y="292"/>
                </a:cxn>
                <a:cxn ang="0">
                  <a:pos x="18" y="289"/>
                </a:cxn>
                <a:cxn ang="0">
                  <a:pos x="5" y="284"/>
                </a:cxn>
                <a:cxn ang="0">
                  <a:pos x="0" y="270"/>
                </a:cxn>
                <a:cxn ang="0">
                  <a:pos x="0" y="24"/>
                </a:cxn>
                <a:cxn ang="0">
                  <a:pos x="8" y="8"/>
                </a:cxn>
                <a:cxn ang="0">
                  <a:pos x="22" y="3"/>
                </a:cxn>
                <a:cxn ang="0">
                  <a:pos x="21" y="3"/>
                </a:cxn>
              </a:cxnLst>
              <a:rect l="0" t="0" r="r" b="b"/>
              <a:pathLst>
                <a:path w="324" h="293">
                  <a:moveTo>
                    <a:pt x="21" y="3"/>
                  </a:moveTo>
                  <a:lnTo>
                    <a:pt x="34" y="0"/>
                  </a:lnTo>
                  <a:lnTo>
                    <a:pt x="55" y="2"/>
                  </a:lnTo>
                  <a:lnTo>
                    <a:pt x="270" y="2"/>
                  </a:lnTo>
                  <a:lnTo>
                    <a:pt x="294" y="3"/>
                  </a:lnTo>
                  <a:lnTo>
                    <a:pt x="314" y="9"/>
                  </a:lnTo>
                  <a:lnTo>
                    <a:pt x="320" y="20"/>
                  </a:lnTo>
                  <a:lnTo>
                    <a:pt x="323" y="30"/>
                  </a:lnTo>
                  <a:lnTo>
                    <a:pt x="323" y="280"/>
                  </a:lnTo>
                  <a:lnTo>
                    <a:pt x="317" y="287"/>
                  </a:lnTo>
                  <a:lnTo>
                    <a:pt x="306" y="290"/>
                  </a:lnTo>
                  <a:lnTo>
                    <a:pt x="286" y="292"/>
                  </a:lnTo>
                  <a:lnTo>
                    <a:pt x="35" y="292"/>
                  </a:lnTo>
                  <a:lnTo>
                    <a:pt x="18" y="289"/>
                  </a:lnTo>
                  <a:lnTo>
                    <a:pt x="5" y="284"/>
                  </a:lnTo>
                  <a:lnTo>
                    <a:pt x="0" y="270"/>
                  </a:lnTo>
                  <a:lnTo>
                    <a:pt x="0" y="24"/>
                  </a:lnTo>
                  <a:lnTo>
                    <a:pt x="8" y="8"/>
                  </a:lnTo>
                  <a:lnTo>
                    <a:pt x="22" y="3"/>
                  </a:lnTo>
                  <a:lnTo>
                    <a:pt x="21" y="3"/>
                  </a:lnTo>
                </a:path>
              </a:pathLst>
            </a:custGeom>
            <a:solidFill>
              <a:srgbClr val="C0C0C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63616" name="Rectangle 128"/>
            <p:cNvSpPr>
              <a:spLocks noChangeAspect="1" noChangeArrowheads="1"/>
            </p:cNvSpPr>
            <p:nvPr/>
          </p:nvSpPr>
          <p:spPr bwMode="auto">
            <a:xfrm>
              <a:off x="4228" y="1212"/>
              <a:ext cx="395" cy="347"/>
            </a:xfrm>
            <a:prstGeom prst="rect">
              <a:avLst/>
            </a:prstGeom>
            <a:solidFill>
              <a:srgbClr val="00000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63617" name="Freeform 129"/>
            <p:cNvSpPr>
              <a:spLocks noChangeAspect="1"/>
            </p:cNvSpPr>
            <p:nvPr/>
          </p:nvSpPr>
          <p:spPr bwMode="auto">
            <a:xfrm>
              <a:off x="4242" y="1223"/>
              <a:ext cx="369" cy="328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243" y="1"/>
                </a:cxn>
                <a:cxn ang="0">
                  <a:pos x="243" y="216"/>
                </a:cxn>
                <a:cxn ang="0">
                  <a:pos x="0" y="216"/>
                </a:cxn>
                <a:cxn ang="0">
                  <a:pos x="0" y="0"/>
                </a:cxn>
                <a:cxn ang="0">
                  <a:pos x="1" y="2"/>
                </a:cxn>
              </a:cxnLst>
              <a:rect l="0" t="0" r="r" b="b"/>
              <a:pathLst>
                <a:path w="244" h="217">
                  <a:moveTo>
                    <a:pt x="1" y="2"/>
                  </a:moveTo>
                  <a:lnTo>
                    <a:pt x="243" y="1"/>
                  </a:lnTo>
                  <a:lnTo>
                    <a:pt x="243" y="216"/>
                  </a:lnTo>
                  <a:lnTo>
                    <a:pt x="0" y="216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30303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63618" name="Freeform 130"/>
            <p:cNvSpPr>
              <a:spLocks noChangeAspect="1"/>
            </p:cNvSpPr>
            <p:nvPr/>
          </p:nvSpPr>
          <p:spPr bwMode="auto">
            <a:xfrm>
              <a:off x="4254" y="1243"/>
              <a:ext cx="347" cy="2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9" y="0"/>
                </a:cxn>
                <a:cxn ang="0">
                  <a:pos x="229" y="194"/>
                </a:cxn>
                <a:cxn ang="0">
                  <a:pos x="2" y="194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230" h="195">
                  <a:moveTo>
                    <a:pt x="0" y="0"/>
                  </a:moveTo>
                  <a:lnTo>
                    <a:pt x="229" y="0"/>
                  </a:lnTo>
                  <a:lnTo>
                    <a:pt x="229" y="194"/>
                  </a:lnTo>
                  <a:lnTo>
                    <a:pt x="2" y="194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FFFFFF">
                    <a:gamma/>
                    <a:shade val="29804"/>
                    <a:invGamma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63619" name="Oval 131"/>
            <p:cNvSpPr>
              <a:spLocks noChangeAspect="1" noChangeArrowheads="1"/>
            </p:cNvSpPr>
            <p:nvPr/>
          </p:nvSpPr>
          <p:spPr bwMode="auto">
            <a:xfrm>
              <a:off x="4654" y="1559"/>
              <a:ext cx="8" cy="9"/>
            </a:xfrm>
            <a:prstGeom prst="ellipse">
              <a:avLst/>
            </a:prstGeom>
            <a:solidFill>
              <a:srgbClr val="C0C000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63620" name="Freeform 132"/>
            <p:cNvSpPr>
              <a:spLocks noChangeAspect="1"/>
            </p:cNvSpPr>
            <p:nvPr/>
          </p:nvSpPr>
          <p:spPr bwMode="auto">
            <a:xfrm>
              <a:off x="4276" y="1660"/>
              <a:ext cx="53" cy="53"/>
            </a:xfrm>
            <a:custGeom>
              <a:avLst/>
              <a:gdLst/>
              <a:ahLst/>
              <a:cxnLst>
                <a:cxn ang="0">
                  <a:pos x="34" y="34"/>
                </a:cxn>
                <a:cxn ang="0">
                  <a:pos x="13" y="0"/>
                </a:cxn>
                <a:cxn ang="0">
                  <a:pos x="0" y="32"/>
                </a:cxn>
                <a:cxn ang="0">
                  <a:pos x="34" y="34"/>
                </a:cxn>
              </a:cxnLst>
              <a:rect l="0" t="0" r="r" b="b"/>
              <a:pathLst>
                <a:path w="35" h="35">
                  <a:moveTo>
                    <a:pt x="34" y="34"/>
                  </a:moveTo>
                  <a:lnTo>
                    <a:pt x="13" y="0"/>
                  </a:lnTo>
                  <a:lnTo>
                    <a:pt x="0" y="32"/>
                  </a:lnTo>
                  <a:lnTo>
                    <a:pt x="34" y="34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63621" name="Text Box 133"/>
          <p:cNvSpPr txBox="1">
            <a:spLocks noChangeArrowheads="1"/>
          </p:cNvSpPr>
          <p:nvPr/>
        </p:nvSpPr>
        <p:spPr bwMode="auto">
          <a:xfrm>
            <a:off x="228600" y="1676400"/>
            <a:ext cx="6477000" cy="155257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algn="just"/>
            <a:r>
              <a:rPr lang="es-ES_tradnl" sz="2400" b="0"/>
              <a:t>Los componentes físicos (circuitos integrados, cables, teclado, …) de la maquina constituyen lo que se denomina el </a:t>
            </a:r>
            <a:r>
              <a:rPr lang="es-ES_tradnl" sz="2400"/>
              <a:t>soporte físico </a:t>
            </a:r>
            <a:r>
              <a:rPr lang="es-ES_tradnl" sz="2400" b="0"/>
              <a:t> o </a:t>
            </a:r>
            <a:r>
              <a:rPr lang="es-ES_tradnl" sz="2400"/>
              <a:t> hardware.</a:t>
            </a:r>
          </a:p>
          <a:p>
            <a:pPr algn="just"/>
            <a:r>
              <a:rPr lang="es-ES_tradnl" sz="2400" b="0"/>
              <a:t> </a:t>
            </a:r>
          </a:p>
        </p:txBody>
      </p:sp>
      <p:sp>
        <p:nvSpPr>
          <p:cNvPr id="63622" name="Text Box 134"/>
          <p:cNvSpPr txBox="1">
            <a:spLocks noChangeArrowheads="1"/>
          </p:cNvSpPr>
          <p:nvPr/>
        </p:nvSpPr>
        <p:spPr bwMode="auto">
          <a:xfrm>
            <a:off x="228600" y="3953858"/>
            <a:ext cx="6477000" cy="156966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anchor="ctr" anchorCtr="1">
            <a:spAutoFit/>
          </a:bodyPr>
          <a:lstStyle/>
          <a:p>
            <a:pPr algn="just"/>
            <a:r>
              <a:rPr lang="es-ES_tradnl" sz="2400" dirty="0"/>
              <a:t>Software: </a:t>
            </a:r>
            <a:r>
              <a:rPr lang="es-ES_tradnl" sz="2400" b="0" dirty="0"/>
              <a:t>conjunto de aplicaciones o programas que se pueden ejecutar en el </a:t>
            </a:r>
            <a:r>
              <a:rPr lang="es-ES_tradnl" sz="2400" b="0" dirty="0" smtClean="0"/>
              <a:t>computador </a:t>
            </a:r>
            <a:r>
              <a:rPr lang="es-ES_tradnl" sz="2400" b="0" dirty="0"/>
              <a:t>(sistema operativo, procesador de textos, hojas de cálculo,…)</a:t>
            </a:r>
          </a:p>
        </p:txBody>
      </p:sp>
      <p:sp>
        <p:nvSpPr>
          <p:cNvPr id="63623" name="AutoShape 135"/>
          <p:cNvSpPr>
            <a:spLocks noChangeAspect="1" noChangeArrowheads="1"/>
          </p:cNvSpPr>
          <p:nvPr/>
        </p:nvSpPr>
        <p:spPr bwMode="auto">
          <a:xfrm>
            <a:off x="7086600" y="3962400"/>
            <a:ext cx="1725613" cy="1844675"/>
          </a:xfrm>
          <a:prstGeom prst="flowChartDocument">
            <a:avLst/>
          </a:prstGeom>
          <a:solidFill>
            <a:srgbClr val="DADADA"/>
          </a:solidFill>
          <a:ln w="12700">
            <a:noFill/>
            <a:miter lim="800000"/>
            <a:headEnd/>
            <a:tailEnd/>
          </a:ln>
          <a:effectLst>
            <a:prstShdw prst="shdw17" dist="64758" dir="678596">
              <a:srgbClr val="474747"/>
            </a:prstShdw>
          </a:effectLst>
        </p:spPr>
        <p:txBody>
          <a:bodyPr wrap="none" anchor="ctr"/>
          <a:lstStyle/>
          <a:p>
            <a:pPr algn="ctr"/>
            <a:r>
              <a:rPr lang="es-ES_tradnl" sz="2000">
                <a:latin typeface="Arial" charset="0"/>
              </a:rPr>
              <a:t>Programas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1.2 Hardware. </a:t>
            </a:r>
            <a:br>
              <a:rPr lang="en-GB" dirty="0"/>
            </a:br>
            <a:r>
              <a:rPr lang="en-GB" dirty="0" err="1"/>
              <a:t>Estructura</a:t>
            </a:r>
            <a:r>
              <a:rPr lang="en-GB" dirty="0"/>
              <a:t> de un </a:t>
            </a:r>
            <a:r>
              <a:rPr lang="en-GB" dirty="0" err="1" smtClean="0"/>
              <a:t>computador</a:t>
            </a:r>
            <a:endParaRPr lang="en-GB" dirty="0"/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533400" y="1968500"/>
            <a:ext cx="1828800" cy="1819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/>
            <a:endParaRPr lang="eu-ES" sz="2800" b="0"/>
          </a:p>
          <a:p>
            <a:pPr algn="ctr"/>
            <a:r>
              <a:rPr lang="eu-ES" sz="2800" b="0"/>
              <a:t>Unidad de entrada</a:t>
            </a:r>
          </a:p>
          <a:p>
            <a:pPr algn="ctr"/>
            <a:endParaRPr lang="eu-ES" sz="2800" b="0"/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3581400" y="1981200"/>
            <a:ext cx="1828800" cy="1828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lIns="18000" tIns="10800" rIns="18000" bIns="10800" anchor="ctr"/>
          <a:lstStyle/>
          <a:p>
            <a:pPr algn="ctr"/>
            <a:endParaRPr lang="eu-ES" sz="2800" b="0"/>
          </a:p>
          <a:p>
            <a:pPr algn="ctr"/>
            <a:r>
              <a:rPr lang="eu-ES" sz="2800" b="0"/>
              <a:t>Unidad Central de Proceso (CPU)</a:t>
            </a:r>
          </a:p>
          <a:p>
            <a:pPr algn="ctr"/>
            <a:endParaRPr lang="eu-ES" sz="2800" b="0"/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6553200" y="1981200"/>
            <a:ext cx="1828800" cy="1819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/>
            <a:endParaRPr lang="eu-ES" sz="2800" b="0"/>
          </a:p>
          <a:p>
            <a:pPr algn="ctr"/>
            <a:r>
              <a:rPr lang="eu-ES" sz="2800" b="0"/>
              <a:t>Unidades de Salida</a:t>
            </a:r>
          </a:p>
          <a:p>
            <a:pPr algn="ctr"/>
            <a:endParaRPr lang="eu-ES" sz="2800" b="0"/>
          </a:p>
        </p:txBody>
      </p:sp>
      <p:cxnSp>
        <p:nvCxnSpPr>
          <p:cNvPr id="52241" name="AutoShape 17"/>
          <p:cNvCxnSpPr>
            <a:cxnSpLocks noChangeShapeType="1"/>
            <a:stCxn id="52238" idx="2"/>
            <a:endCxn id="52240" idx="2"/>
          </p:cNvCxnSpPr>
          <p:nvPr/>
        </p:nvCxnSpPr>
        <p:spPr bwMode="auto">
          <a:xfrm rot="16200000" flipH="1">
            <a:off x="4451350" y="793750"/>
            <a:ext cx="12700" cy="6019800"/>
          </a:xfrm>
          <a:prstGeom prst="bentConnector3">
            <a:avLst>
              <a:gd name="adj1" fmla="val 1825000"/>
            </a:avLst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</p:cxnSp>
      <p:cxnSp>
        <p:nvCxnSpPr>
          <p:cNvPr id="52242" name="AutoShape 18"/>
          <p:cNvCxnSpPr>
            <a:cxnSpLocks noChangeShapeType="1"/>
            <a:stCxn id="52239" idx="2"/>
          </p:cNvCxnSpPr>
          <p:nvPr/>
        </p:nvCxnSpPr>
        <p:spPr bwMode="auto">
          <a:xfrm>
            <a:off x="4495800" y="3819525"/>
            <a:ext cx="0" cy="914400"/>
          </a:xfrm>
          <a:prstGeom prst="straightConnector1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ffectLst>
            <a:prstShdw prst="shdw17" dist="17961" dir="2700000">
              <a:srgbClr val="000000">
                <a:gamma/>
                <a:shade val="60000"/>
                <a:invGamma/>
              </a:srgbClr>
            </a:prstShdw>
          </a:effectLst>
        </p:spPr>
      </p:cxn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3984625" y="4876800"/>
            <a:ext cx="1157288" cy="579438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Ctr="1">
            <a:spAutoFit/>
          </a:bodyPr>
          <a:lstStyle/>
          <a:p>
            <a:r>
              <a:rPr lang="es-ES_tradnl" b="0"/>
              <a:t>Buses</a:t>
            </a:r>
            <a:endParaRPr lang="es-ES"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1.2 </a:t>
            </a:r>
            <a:r>
              <a:rPr lang="en-GB" dirty="0" err="1"/>
              <a:t>Estructura</a:t>
            </a:r>
            <a:r>
              <a:rPr lang="en-GB" dirty="0"/>
              <a:t> del </a:t>
            </a:r>
            <a:r>
              <a:rPr lang="en-GB" dirty="0" err="1" smtClean="0"/>
              <a:t>computador</a:t>
            </a:r>
            <a:endParaRPr lang="en-GB" dirty="0"/>
          </a:p>
        </p:txBody>
      </p:sp>
      <p:sp>
        <p:nvSpPr>
          <p:cNvPr id="53330" name="Rectangle 1106"/>
          <p:cNvSpPr>
            <a:spLocks noChangeArrowheads="1"/>
          </p:cNvSpPr>
          <p:nvPr/>
        </p:nvSpPr>
        <p:spPr bwMode="auto">
          <a:xfrm>
            <a:off x="2955925" y="2438400"/>
            <a:ext cx="1373188" cy="110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 sz="1200" b="0"/>
          </a:p>
          <a:p>
            <a:pPr algn="ctr"/>
            <a:r>
              <a:rPr lang="es-ES" sz="1200" b="0"/>
              <a:t>UNIDAD DE CONTROL</a:t>
            </a:r>
          </a:p>
          <a:p>
            <a:pPr algn="ctr"/>
            <a:endParaRPr lang="es-ES" sz="1200" b="0"/>
          </a:p>
          <a:p>
            <a:pPr algn="ctr"/>
            <a:r>
              <a:rPr lang="es-ES" sz="1200" b="0"/>
              <a:t>(CU)</a:t>
            </a:r>
          </a:p>
        </p:txBody>
      </p:sp>
      <p:sp>
        <p:nvSpPr>
          <p:cNvPr id="53331" name="Rectangle 1107"/>
          <p:cNvSpPr>
            <a:spLocks noChangeArrowheads="1"/>
          </p:cNvSpPr>
          <p:nvPr/>
        </p:nvSpPr>
        <p:spPr bwMode="auto">
          <a:xfrm>
            <a:off x="4672013" y="2438400"/>
            <a:ext cx="1373187" cy="110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" sz="1200" b="0"/>
              <a:t>UNIDAD ARITMETICO-LOGICA</a:t>
            </a:r>
          </a:p>
          <a:p>
            <a:pPr algn="ctr"/>
            <a:endParaRPr lang="es-ES" sz="1200" b="0"/>
          </a:p>
          <a:p>
            <a:pPr algn="ctr"/>
            <a:r>
              <a:rPr lang="es-ES" sz="1200" b="0"/>
              <a:t>(UAL/ALU)</a:t>
            </a:r>
          </a:p>
        </p:txBody>
      </p:sp>
      <p:sp>
        <p:nvSpPr>
          <p:cNvPr id="53332" name="Rectangle 1108"/>
          <p:cNvSpPr>
            <a:spLocks noChangeArrowheads="1"/>
          </p:cNvSpPr>
          <p:nvPr/>
        </p:nvSpPr>
        <p:spPr bwMode="auto">
          <a:xfrm>
            <a:off x="2613025" y="1963738"/>
            <a:ext cx="3890963" cy="1900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" sz="1200" b="0"/>
              <a:t>UNIDAD CENTRAL DE PROCESO (UCP/ CPU)</a:t>
            </a:r>
          </a:p>
        </p:txBody>
      </p:sp>
      <p:sp>
        <p:nvSpPr>
          <p:cNvPr id="53333" name="Rectangle 1109"/>
          <p:cNvSpPr>
            <a:spLocks noChangeArrowheads="1"/>
          </p:cNvSpPr>
          <p:nvPr/>
        </p:nvSpPr>
        <p:spPr bwMode="auto">
          <a:xfrm>
            <a:off x="2613025" y="4654550"/>
            <a:ext cx="3890963" cy="792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 sz="1200" b="0"/>
          </a:p>
          <a:p>
            <a:pPr algn="ctr"/>
            <a:r>
              <a:rPr lang="es-ES" sz="1200" b="0"/>
              <a:t>MEMORIA</a:t>
            </a:r>
          </a:p>
        </p:txBody>
      </p:sp>
      <p:sp>
        <p:nvSpPr>
          <p:cNvPr id="53334" name="Rectangle 1110"/>
          <p:cNvSpPr>
            <a:spLocks noChangeArrowheads="1"/>
          </p:cNvSpPr>
          <p:nvPr/>
        </p:nvSpPr>
        <p:spPr bwMode="auto">
          <a:xfrm>
            <a:off x="2417763" y="1489075"/>
            <a:ext cx="4314825" cy="4273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53335" name="Rectangle 1111"/>
          <p:cNvSpPr>
            <a:spLocks noChangeArrowheads="1"/>
          </p:cNvSpPr>
          <p:nvPr/>
        </p:nvSpPr>
        <p:spPr bwMode="auto">
          <a:xfrm>
            <a:off x="7321550" y="2281238"/>
            <a:ext cx="1144588" cy="3165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r>
              <a:rPr lang="es-ES" sz="1200" b="0"/>
              <a:t>UNIDAD DE SALIDA</a:t>
            </a:r>
          </a:p>
        </p:txBody>
      </p:sp>
      <p:sp>
        <p:nvSpPr>
          <p:cNvPr id="53336" name="Rectangle 1112"/>
          <p:cNvSpPr>
            <a:spLocks noChangeArrowheads="1"/>
          </p:cNvSpPr>
          <p:nvPr/>
        </p:nvSpPr>
        <p:spPr bwMode="auto">
          <a:xfrm>
            <a:off x="539750" y="2122488"/>
            <a:ext cx="1144588" cy="3324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endParaRPr lang="es-ES" sz="1200" b="0"/>
          </a:p>
          <a:p>
            <a:r>
              <a:rPr lang="es-ES" sz="1200" b="0"/>
              <a:t>UNIDAD DE ENTRADA</a:t>
            </a:r>
          </a:p>
        </p:txBody>
      </p:sp>
      <p:sp>
        <p:nvSpPr>
          <p:cNvPr id="53337" name="Line 1113"/>
          <p:cNvSpPr>
            <a:spLocks noChangeShapeType="1"/>
          </p:cNvSpPr>
          <p:nvPr/>
        </p:nvSpPr>
        <p:spPr bwMode="auto">
          <a:xfrm>
            <a:off x="1697038" y="4797425"/>
            <a:ext cx="936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38" name="Line 1114"/>
          <p:cNvSpPr>
            <a:spLocks noChangeShapeType="1"/>
          </p:cNvSpPr>
          <p:nvPr/>
        </p:nvSpPr>
        <p:spPr bwMode="auto">
          <a:xfrm>
            <a:off x="1697038" y="5275263"/>
            <a:ext cx="936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39" name="Line 1115"/>
          <p:cNvSpPr>
            <a:spLocks noChangeShapeType="1"/>
          </p:cNvSpPr>
          <p:nvPr/>
        </p:nvSpPr>
        <p:spPr bwMode="auto">
          <a:xfrm>
            <a:off x="6521450" y="4970463"/>
            <a:ext cx="800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0" name="Line 1116"/>
          <p:cNvSpPr>
            <a:spLocks noChangeShapeType="1"/>
          </p:cNvSpPr>
          <p:nvPr/>
        </p:nvSpPr>
        <p:spPr bwMode="auto">
          <a:xfrm flipV="1">
            <a:off x="3362325" y="3546475"/>
            <a:ext cx="0" cy="110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1" name="Line 1117"/>
          <p:cNvSpPr>
            <a:spLocks noChangeShapeType="1"/>
          </p:cNvSpPr>
          <p:nvPr/>
        </p:nvSpPr>
        <p:spPr bwMode="auto">
          <a:xfrm flipV="1">
            <a:off x="5191125" y="3548063"/>
            <a:ext cx="0" cy="110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2" name="Line 1118"/>
          <p:cNvSpPr>
            <a:spLocks noChangeShapeType="1"/>
          </p:cNvSpPr>
          <p:nvPr/>
        </p:nvSpPr>
        <p:spPr bwMode="auto">
          <a:xfrm>
            <a:off x="5702300" y="3546475"/>
            <a:ext cx="0" cy="1108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3" name="Line 1119"/>
          <p:cNvSpPr>
            <a:spLocks noChangeShapeType="1"/>
          </p:cNvSpPr>
          <p:nvPr/>
        </p:nvSpPr>
        <p:spPr bwMode="auto">
          <a:xfrm flipH="1" flipV="1">
            <a:off x="1697038" y="2781300"/>
            <a:ext cx="12239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4" name="Line 1120"/>
          <p:cNvSpPr>
            <a:spLocks noChangeShapeType="1"/>
          </p:cNvSpPr>
          <p:nvPr/>
        </p:nvSpPr>
        <p:spPr bwMode="auto">
          <a:xfrm>
            <a:off x="4329113" y="2913063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5" name="Line 1121"/>
          <p:cNvSpPr>
            <a:spLocks noChangeShapeType="1"/>
          </p:cNvSpPr>
          <p:nvPr/>
        </p:nvSpPr>
        <p:spPr bwMode="auto">
          <a:xfrm>
            <a:off x="3870325" y="3546475"/>
            <a:ext cx="0" cy="11080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6" name="Line 1122"/>
          <p:cNvSpPr>
            <a:spLocks noChangeShapeType="1"/>
          </p:cNvSpPr>
          <p:nvPr/>
        </p:nvSpPr>
        <p:spPr bwMode="auto">
          <a:xfrm flipV="1">
            <a:off x="3870325" y="1804988"/>
            <a:ext cx="0" cy="63341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7" name="Line 1123"/>
          <p:cNvSpPr>
            <a:spLocks noChangeShapeType="1"/>
          </p:cNvSpPr>
          <p:nvPr/>
        </p:nvSpPr>
        <p:spPr bwMode="auto">
          <a:xfrm>
            <a:off x="3887788" y="1804988"/>
            <a:ext cx="40068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8" name="Line 1124"/>
          <p:cNvSpPr>
            <a:spLocks noChangeShapeType="1"/>
          </p:cNvSpPr>
          <p:nvPr/>
        </p:nvSpPr>
        <p:spPr bwMode="auto">
          <a:xfrm>
            <a:off x="7894638" y="1804988"/>
            <a:ext cx="0" cy="47625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3349" name="Text Box 1125"/>
          <p:cNvSpPr txBox="1">
            <a:spLocks noChangeArrowheads="1"/>
          </p:cNvSpPr>
          <p:nvPr/>
        </p:nvSpPr>
        <p:spPr bwMode="auto">
          <a:xfrm>
            <a:off x="5702300" y="3863975"/>
            <a:ext cx="10302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resultados</a:t>
            </a:r>
          </a:p>
        </p:txBody>
      </p:sp>
      <p:sp>
        <p:nvSpPr>
          <p:cNvPr id="53350" name="Text Box 1126"/>
          <p:cNvSpPr txBox="1">
            <a:spLocks noChangeArrowheads="1"/>
          </p:cNvSpPr>
          <p:nvPr/>
        </p:nvSpPr>
        <p:spPr bwMode="auto">
          <a:xfrm>
            <a:off x="4505325" y="3890963"/>
            <a:ext cx="6858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datos</a:t>
            </a:r>
          </a:p>
        </p:txBody>
      </p:sp>
      <p:sp>
        <p:nvSpPr>
          <p:cNvPr id="53351" name="Text Box 1127"/>
          <p:cNvSpPr txBox="1">
            <a:spLocks noChangeArrowheads="1"/>
          </p:cNvSpPr>
          <p:nvPr/>
        </p:nvSpPr>
        <p:spPr bwMode="auto">
          <a:xfrm>
            <a:off x="2535238" y="3863975"/>
            <a:ext cx="91598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ordenes</a:t>
            </a:r>
          </a:p>
        </p:txBody>
      </p:sp>
      <p:sp>
        <p:nvSpPr>
          <p:cNvPr id="53352" name="Text Box 1128"/>
          <p:cNvSpPr txBox="1">
            <a:spLocks noChangeArrowheads="1"/>
          </p:cNvSpPr>
          <p:nvPr/>
        </p:nvSpPr>
        <p:spPr bwMode="auto">
          <a:xfrm>
            <a:off x="6453188" y="4679950"/>
            <a:ext cx="914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resultados</a:t>
            </a:r>
          </a:p>
        </p:txBody>
      </p:sp>
      <p:sp>
        <p:nvSpPr>
          <p:cNvPr id="53353" name="Text Box 1129"/>
          <p:cNvSpPr txBox="1">
            <a:spLocks noChangeArrowheads="1"/>
          </p:cNvSpPr>
          <p:nvPr/>
        </p:nvSpPr>
        <p:spPr bwMode="auto">
          <a:xfrm>
            <a:off x="1620838" y="4495800"/>
            <a:ext cx="103028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ordenes</a:t>
            </a:r>
          </a:p>
        </p:txBody>
      </p:sp>
      <p:sp>
        <p:nvSpPr>
          <p:cNvPr id="53354" name="Text Box 1130"/>
          <p:cNvSpPr txBox="1">
            <a:spLocks noChangeArrowheads="1"/>
          </p:cNvSpPr>
          <p:nvPr/>
        </p:nvSpPr>
        <p:spPr bwMode="auto">
          <a:xfrm>
            <a:off x="1684338" y="4970463"/>
            <a:ext cx="8016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1400" b="0"/>
              <a:t>datos</a:t>
            </a:r>
          </a:p>
        </p:txBody>
      </p:sp>
      <p:sp>
        <p:nvSpPr>
          <p:cNvPr id="53355" name="Text Box 1131"/>
          <p:cNvSpPr txBox="1">
            <a:spLocks noChangeArrowheads="1"/>
          </p:cNvSpPr>
          <p:nvPr/>
        </p:nvSpPr>
        <p:spPr bwMode="auto">
          <a:xfrm>
            <a:off x="2538413" y="5762625"/>
            <a:ext cx="44640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" sz="1200" b="0"/>
              <a:t>UNIDAD PRINCIPAL</a:t>
            </a:r>
          </a:p>
        </p:txBody>
      </p:sp>
      <p:sp>
        <p:nvSpPr>
          <p:cNvPr id="53357" name="Line 1133"/>
          <p:cNvSpPr>
            <a:spLocks noChangeShapeType="1"/>
          </p:cNvSpPr>
          <p:nvPr/>
        </p:nvSpPr>
        <p:spPr bwMode="auto">
          <a:xfrm>
            <a:off x="539750" y="6237288"/>
            <a:ext cx="431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 anchorCtr="1">
            <a:spAutoFit/>
          </a:bodyPr>
          <a:lstStyle/>
          <a:p>
            <a:endParaRPr lang="es-ES"/>
          </a:p>
        </p:txBody>
      </p:sp>
      <p:sp>
        <p:nvSpPr>
          <p:cNvPr id="53358" name="Line 1134"/>
          <p:cNvSpPr>
            <a:spLocks noChangeShapeType="1"/>
          </p:cNvSpPr>
          <p:nvPr/>
        </p:nvSpPr>
        <p:spPr bwMode="auto">
          <a:xfrm>
            <a:off x="539750" y="6542088"/>
            <a:ext cx="4318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anchor="ctr" anchorCtr="1">
            <a:spAutoFit/>
          </a:bodyPr>
          <a:lstStyle/>
          <a:p>
            <a:endParaRPr lang="es-ES"/>
          </a:p>
        </p:txBody>
      </p:sp>
      <p:sp>
        <p:nvSpPr>
          <p:cNvPr id="53359" name="Text Box 1135"/>
          <p:cNvSpPr txBox="1">
            <a:spLocks noChangeArrowheads="1"/>
          </p:cNvSpPr>
          <p:nvPr/>
        </p:nvSpPr>
        <p:spPr bwMode="auto">
          <a:xfrm>
            <a:off x="1038225" y="6019800"/>
            <a:ext cx="1052513" cy="3048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Ctr="1">
            <a:spAutoFit/>
          </a:bodyPr>
          <a:lstStyle/>
          <a:p>
            <a:r>
              <a:rPr lang="es-ES" sz="1400" b="0"/>
              <a:t>información</a:t>
            </a:r>
          </a:p>
        </p:txBody>
      </p:sp>
      <p:sp>
        <p:nvSpPr>
          <p:cNvPr id="53360" name="Text Box 1136"/>
          <p:cNvSpPr txBox="1">
            <a:spLocks noChangeArrowheads="1"/>
          </p:cNvSpPr>
          <p:nvPr/>
        </p:nvSpPr>
        <p:spPr bwMode="auto">
          <a:xfrm>
            <a:off x="1087438" y="6381750"/>
            <a:ext cx="687387" cy="304800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>
            <a:prstShdw prst="shdw17" dist="17961" dir="2700000">
              <a:srgbClr val="003366">
                <a:gamma/>
                <a:shade val="60000"/>
                <a:invGamma/>
              </a:srgbClr>
            </a:prstShdw>
          </a:effectLst>
        </p:spPr>
        <p:txBody>
          <a:bodyPr wrap="none" anchorCtr="1">
            <a:spAutoFit/>
          </a:bodyPr>
          <a:lstStyle/>
          <a:p>
            <a:r>
              <a:rPr lang="es-ES" sz="1400" b="0"/>
              <a:t>control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1027"/>
          <p:cNvSpPr>
            <a:spLocks noChangeArrowheads="1"/>
          </p:cNvSpPr>
          <p:nvPr/>
        </p:nvSpPr>
        <p:spPr bwMode="auto">
          <a:xfrm>
            <a:off x="685800" y="1371600"/>
            <a:ext cx="77724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Dirige y controla el funcionamiento del </a:t>
            </a:r>
            <a:r>
              <a:rPr lang="es-ES_tradnl" sz="2800" dirty="0" smtClean="0">
                <a:latin typeface="Arial" charset="0"/>
              </a:rPr>
              <a:t>computador</a:t>
            </a:r>
            <a:endParaRPr lang="es-ES_tradnl" sz="2800" dirty="0">
              <a:latin typeface="Arial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Coge las ordenes, las interpreta y se encarga de que se ejecuten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800" dirty="0">
                <a:latin typeface="Arial" charset="0"/>
              </a:rPr>
              <a:t>Características:</a:t>
            </a:r>
            <a:endParaRPr lang="es-ES_tradnl" sz="2800" i="1" dirty="0">
              <a:latin typeface="Arial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i="1" dirty="0">
                <a:latin typeface="Arial" charset="0"/>
              </a:rPr>
              <a:t>Bit (8, 16, 32, 64, ...)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i="1" dirty="0">
                <a:latin typeface="Arial" charset="0"/>
              </a:rPr>
              <a:t>Velocidad (2Ghz)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ð"/>
            </a:pPr>
            <a:r>
              <a:rPr lang="es-ES_tradnl" sz="2400" i="1" dirty="0">
                <a:latin typeface="Arial" charset="0"/>
              </a:rPr>
              <a:t>Pentium, </a:t>
            </a:r>
            <a:r>
              <a:rPr lang="es-ES_tradnl" sz="2400" i="1" dirty="0" err="1">
                <a:latin typeface="Arial" charset="0"/>
              </a:rPr>
              <a:t>Athlon</a:t>
            </a:r>
            <a:r>
              <a:rPr lang="es-ES_tradnl" sz="2400" i="1" dirty="0">
                <a:latin typeface="Arial" charset="0"/>
              </a:rPr>
              <a:t>, </a:t>
            </a:r>
            <a:r>
              <a:rPr lang="es-ES_tradnl" sz="2400" i="1" dirty="0" err="1">
                <a:latin typeface="Arial" charset="0"/>
              </a:rPr>
              <a:t>Duron</a:t>
            </a:r>
            <a:r>
              <a:rPr lang="es-ES_tradnl" sz="2400" i="1" dirty="0">
                <a:latin typeface="Arial" charset="0"/>
              </a:rPr>
              <a:t>, </a:t>
            </a:r>
            <a:r>
              <a:rPr lang="es-ES_tradnl" sz="2400" i="1" dirty="0" err="1">
                <a:latin typeface="Arial" charset="0"/>
              </a:rPr>
              <a:t>PowerPC</a:t>
            </a:r>
            <a:r>
              <a:rPr lang="es-ES_tradnl" sz="2400" i="1" dirty="0">
                <a:latin typeface="Arial" charset="0"/>
              </a:rPr>
              <a:t>,…</a:t>
            </a:r>
          </a:p>
        </p:txBody>
      </p:sp>
      <p:sp>
        <p:nvSpPr>
          <p:cNvPr id="6554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1.2.1 UCP (CPU)</a:t>
            </a:r>
            <a:br>
              <a:rPr lang="en-GB"/>
            </a:br>
            <a:r>
              <a:rPr lang="en-GB"/>
              <a:t>Unidad de Control (UC)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nspas IF">
  <a:themeElements>
    <a:clrScheme name="Transpas IF 1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6600FF"/>
      </a:accent1>
      <a:accent2>
        <a:srgbClr val="CC00FF"/>
      </a:accent2>
      <a:accent3>
        <a:srgbClr val="FFFFFF"/>
      </a:accent3>
      <a:accent4>
        <a:srgbClr val="000000"/>
      </a:accent4>
      <a:accent5>
        <a:srgbClr val="B8AAFF"/>
      </a:accent5>
      <a:accent6>
        <a:srgbClr val="B900E7"/>
      </a:accent6>
      <a:hlink>
        <a:srgbClr val="00CC99"/>
      </a:hlink>
      <a:folHlink>
        <a:srgbClr val="0099CC"/>
      </a:folHlink>
    </a:clrScheme>
    <a:fontScheme name="Transpas I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3366"/>
        </a:solidFill>
        <a:ln w="63500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rgbClr val="003366">
              <a:gamma/>
              <a:shade val="60000"/>
              <a:invGamma/>
            </a:srgbClr>
          </a:prstShdw>
        </a:effectLst>
      </a:spPr>
      <a:bodyPr vert="horz" wrap="square" lIns="91440" tIns="45720" rIns="91440" bIns="45720" numCol="1" anchor="ctr" anchorCtr="1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3366"/>
        </a:solidFill>
        <a:ln w="63500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rgbClr val="003366">
              <a:gamma/>
              <a:shade val="60000"/>
              <a:invGamma/>
            </a:srgbClr>
          </a:prstShdw>
        </a:effectLst>
      </a:spPr>
      <a:bodyPr vert="horz" wrap="square" lIns="91440" tIns="45720" rIns="91440" bIns="45720" numCol="1" anchor="ctr" anchorCtr="1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nspas IF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as IF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as IF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as IF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Office\Plantillas\Transpas IF.pot</Template>
  <TotalTime>3314</TotalTime>
  <Words>2377</Words>
  <Application>Microsoft Office PowerPoint</Application>
  <PresentationFormat>Presentación en pantalla (4:3)</PresentationFormat>
  <Paragraphs>456</Paragraphs>
  <Slides>48</Slides>
  <Notes>5</Notes>
  <HiddenSlides>1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50" baseType="lpstr">
      <vt:lpstr>Transpas IF</vt:lpstr>
      <vt:lpstr>Imagen</vt:lpstr>
      <vt:lpstr>1. INTRODUCCIÓN</vt:lpstr>
      <vt:lpstr>1.1 Informática: Definición</vt:lpstr>
      <vt:lpstr>1.1 Otras definiciones</vt:lpstr>
      <vt:lpstr>1.1 computador</vt:lpstr>
      <vt:lpstr>1.1 computador</vt:lpstr>
      <vt:lpstr>1.1 Componentes del computador: Hardware y Software</vt:lpstr>
      <vt:lpstr>1.2 Hardware.  Estructura de un computador</vt:lpstr>
      <vt:lpstr>1.2 Estructura del computador</vt:lpstr>
      <vt:lpstr>1.2.1 UCP (CPU) Unidad de Control (UC)</vt:lpstr>
      <vt:lpstr>1.2.3.1 UCP (Hz)</vt:lpstr>
      <vt:lpstr>1.2.1 UCP (CPU) Unidad Aritmético-Lógica (UAL/ALU)</vt:lpstr>
      <vt:lpstr>1.2.2 Unidades de Entrada/Salida (E/S)</vt:lpstr>
      <vt:lpstr>1.2.3 Memoria</vt:lpstr>
      <vt:lpstr>Diapositiva 14</vt:lpstr>
      <vt:lpstr>1.2.3 Memoria auxiliar</vt:lpstr>
      <vt:lpstr>1.2.3 Memoria</vt:lpstr>
      <vt:lpstr>1.2.3.1 Representación de la Información</vt:lpstr>
      <vt:lpstr>1.2.3.1 Unidad de Información (Memoria)</vt:lpstr>
      <vt:lpstr>1.2.3.1 Unidad de Información (Memoria)</vt:lpstr>
      <vt:lpstr>1.2.3.1 Unidad de Información (Memoria)</vt:lpstr>
      <vt:lpstr>1.2.3.1 Sistemas de Numeración y Binario</vt:lpstr>
      <vt:lpstr>1.2.3.1 Conversión Decimal a Binario</vt:lpstr>
      <vt:lpstr>1.2.3.1 Sistema de numeración Hexadecimal</vt:lpstr>
      <vt:lpstr>1.2.3.1 Sistema de numeración Hexadecimal</vt:lpstr>
      <vt:lpstr>1.2.3.1 Sistema de numeración Hexadecimal</vt:lpstr>
      <vt:lpstr>1.2.3.1 Sistema de Binario (Operaciones Matemáticas)</vt:lpstr>
      <vt:lpstr>1.2.3.1 Sistema de Binario (Operaciones Lógicas)</vt:lpstr>
      <vt:lpstr>1.2.3.1 Representación Interna de la Información</vt:lpstr>
      <vt:lpstr>1.2.3.1 Representación Interna de la Información</vt:lpstr>
      <vt:lpstr>1.2.3.1 Tipos de Datos (Representación Interna)</vt:lpstr>
      <vt:lpstr>1.2.3.1 Representación Interna de los Datos Tipo Texto o Carácter</vt:lpstr>
      <vt:lpstr>1.2.3.1 Representación Interna de los Datos Lógico</vt:lpstr>
      <vt:lpstr>1.2.3.1 Representación Interna de los Datos Entero</vt:lpstr>
      <vt:lpstr>1.2.3.1 Representación Interna de los Datos Entero (Binario con Signo)</vt:lpstr>
      <vt:lpstr>1.2.3.1 Representación Interna de los Datos Entero (Complemento a 2)</vt:lpstr>
      <vt:lpstr>1.2.3.1 Representación Interna de los Datos Entero (Signo)</vt:lpstr>
      <vt:lpstr>1.2.3.3 Representación de la información</vt:lpstr>
      <vt:lpstr>1.2.3.1 Representación Interna de los Datos Entero (Signo)</vt:lpstr>
      <vt:lpstr>1.2.3.1 Representación Interna de los Datos Entero (Signo)</vt:lpstr>
      <vt:lpstr>1.2.3.1 Representación Interna de los Datos Entero (Complemento a 2)</vt:lpstr>
      <vt:lpstr>1.2.3.1 Unidad de Información (Memoria)</vt:lpstr>
      <vt:lpstr>1.3 Software</vt:lpstr>
      <vt:lpstr>1.3.1 Sistema Operativo</vt:lpstr>
      <vt:lpstr>Sistema Operativo</vt:lpstr>
      <vt:lpstr>Sistema Operativo</vt:lpstr>
      <vt:lpstr>Clasificación de los sistemas operativos</vt:lpstr>
      <vt:lpstr>Sistemas Operativos más extendidos</vt:lpstr>
      <vt:lpstr>1.3.2 Aplicaciones generales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Tema3:  Sistemas Operativos</dc:title>
  <dc:creator>Arantzazu Burgos Fernández</dc:creator>
  <cp:lastModifiedBy>Lrios</cp:lastModifiedBy>
  <cp:revision>114</cp:revision>
  <cp:lastPrinted>2001-10-20T15:15:19Z</cp:lastPrinted>
  <dcterms:created xsi:type="dcterms:W3CDTF">1997-10-07T16:42:02Z</dcterms:created>
  <dcterms:modified xsi:type="dcterms:W3CDTF">2012-08-14T01:38:03Z</dcterms:modified>
</cp:coreProperties>
</file>